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sldIdLst>
    <p:sldId id="257" r:id="rId7"/>
    <p:sldId id="258" r:id="rId8"/>
    <p:sldId id="256"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50" d="100"/>
          <a:sy n="50" d="100"/>
        </p:scale>
        <p:origin x="2584" y="4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59018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625823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6292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942654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D0600D54-3883-4C52-8629-D5A28DA7C57B}" type="datetimeFigureOut">
              <a:rPr lang="en-US" smtClean="0"/>
              <a:t>1/28/2021</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258063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79273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600D54-3883-4C52-8629-D5A28DA7C57B}"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38385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600D54-3883-4C52-8629-D5A28DA7C57B}"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19901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00D54-3883-4C52-8629-D5A28DA7C57B}"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1292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415049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600D54-3883-4C52-8629-D5A28DA7C57B}"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F79C3-DFBA-4AD2-8401-368A52155DC5}" type="slidenum">
              <a:rPr lang="en-US" smtClean="0"/>
              <a:t>‹#›</a:t>
            </a:fld>
            <a:endParaRPr lang="en-US"/>
          </a:p>
        </p:txBody>
      </p:sp>
    </p:spTree>
    <p:extLst>
      <p:ext uri="{BB962C8B-B14F-4D97-AF65-F5344CB8AC3E}">
        <p14:creationId xmlns:p14="http://schemas.microsoft.com/office/powerpoint/2010/main" val="1485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0600D54-3883-4C52-8629-D5A28DA7C57B}" type="datetimeFigureOut">
              <a:rPr lang="en-US" smtClean="0"/>
              <a:t>1/28/2021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C1F79C3-DFBA-4AD2-8401-368A52155DC5}" type="slidenum">
              <a:rPr lang="en-US" smtClean="0"/>
              <a:t>‹#›</a:t>
            </a:fld>
            <a:endParaRPr lang="en-US"/>
          </a:p>
        </p:txBody>
      </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a:solidFill>
                  <a:schemeClr val="tx1"/>
                </a:solidFill>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30946863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icasso.cobbk12.org/index.php?module=curriculum&amp;type=standards&amp;func=display&amp;StandardID=45781&amp;CourseID="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0" y="0"/>
            <a:ext cx="3817620" cy="3817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322319" y="5181600"/>
            <a:ext cx="3474721" cy="347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rot="19361844">
            <a:off x="60960" y="3657600"/>
            <a:ext cx="6513322" cy="1569660"/>
          </a:xfrm>
          <a:prstGeom prst="rect">
            <a:avLst/>
          </a:prstGeom>
          <a:noFill/>
        </p:spPr>
        <p:txBody>
          <a:bodyPr wrap="none" rtlCol="0">
            <a:spAutoFit/>
          </a:bodyPr>
          <a:lstStyle/>
          <a:p>
            <a:r>
              <a:rPr lang="en-US" sz="9600" b="1" dirty="0">
                <a:solidFill>
                  <a:schemeClr val="accent1">
                    <a:lumMod val="75000"/>
                  </a:schemeClr>
                </a:solidFill>
                <a:latin typeface="Comic Sans MS" pitchFamily="66" charset="0"/>
              </a:rPr>
              <a:t>Probability</a:t>
            </a:r>
          </a:p>
        </p:txBody>
      </p:sp>
      <p:sp>
        <p:nvSpPr>
          <p:cNvPr id="3" name="TextBox 2"/>
          <p:cNvSpPr txBox="1"/>
          <p:nvPr/>
        </p:nvSpPr>
        <p:spPr>
          <a:xfrm>
            <a:off x="-76200" y="6903720"/>
            <a:ext cx="3482340" cy="1446550"/>
          </a:xfrm>
          <a:prstGeom prst="rect">
            <a:avLst/>
          </a:prstGeom>
          <a:noFill/>
        </p:spPr>
        <p:txBody>
          <a:bodyPr wrap="square" rtlCol="0">
            <a:spAutoFit/>
          </a:bodyPr>
          <a:lstStyle/>
          <a:p>
            <a:pPr algn="ctr"/>
            <a:r>
              <a:rPr lang="en-US" sz="4400" b="1" dirty="0">
                <a:solidFill>
                  <a:srgbClr val="0070C0"/>
                </a:solidFill>
                <a:latin typeface="Comic Sans MS" pitchFamily="66" charset="0"/>
              </a:rPr>
              <a:t>A Coin Toss Activity</a:t>
            </a:r>
          </a:p>
        </p:txBody>
      </p:sp>
    </p:spTree>
    <p:extLst>
      <p:ext uri="{BB962C8B-B14F-4D97-AF65-F5344CB8AC3E}">
        <p14:creationId xmlns:p14="http://schemas.microsoft.com/office/powerpoint/2010/main" val="354397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416" y="2793770"/>
            <a:ext cx="6449984" cy="1384995"/>
          </a:xfrm>
          <a:prstGeom prst="rect">
            <a:avLst/>
          </a:prstGeom>
        </p:spPr>
        <p:txBody>
          <a:bodyPr wrap="square">
            <a:spAutoFit/>
          </a:bodyPr>
          <a:lstStyle/>
          <a:p>
            <a:pPr lvl="0" eaLnBrk="0" fontAlgn="base" hangingPunct="0">
              <a:spcBef>
                <a:spcPct val="0"/>
              </a:spcBef>
              <a:spcAft>
                <a:spcPct val="0"/>
              </a:spcAft>
            </a:pPr>
            <a:r>
              <a:rPr lang="en-US" sz="1400" b="1" dirty="0">
                <a:solidFill>
                  <a:prstClr val="black"/>
                </a:solidFill>
                <a:latin typeface="Arial" pitchFamily="34" charset="0"/>
                <a:ea typeface="Calibri" pitchFamily="34" charset="0"/>
                <a:cs typeface="Arial" pitchFamily="34" charset="0"/>
              </a:rPr>
              <a:t>Directions: </a:t>
            </a:r>
            <a:r>
              <a:rPr lang="en-US" sz="1400" dirty="0">
                <a:solidFill>
                  <a:prstClr val="black"/>
                </a:solidFill>
                <a:latin typeface="Arial" pitchFamily="34" charset="0"/>
                <a:ea typeface="Calibri" pitchFamily="34" charset="0"/>
                <a:cs typeface="Arial" pitchFamily="34" charset="0"/>
              </a:rPr>
              <a:t>Each group will toss a fair coin ten times. On the worksheet, they will record each toss as a heads or tails.  Next, they will indicate the percentage of heads and tails.  The total for all groups will then be combined to determine how close to the theoretical probability the results are. Then same thing for round two, and so on. After the tenth round, the results for all ten rounds will be combined, and the following questions should be answered:</a:t>
            </a:r>
            <a:endParaRPr lang="en-US" sz="1400" dirty="0">
              <a:solidFill>
                <a:prstClr val="black"/>
              </a:solidFill>
              <a:latin typeface="Arial" pitchFamily="34" charset="0"/>
              <a:cs typeface="Arial" pitchFamily="34" charset="0"/>
            </a:endParaRPr>
          </a:p>
        </p:txBody>
      </p:sp>
      <p:sp>
        <p:nvSpPr>
          <p:cNvPr id="3" name="Rectangle 2"/>
          <p:cNvSpPr/>
          <p:nvPr/>
        </p:nvSpPr>
        <p:spPr>
          <a:xfrm>
            <a:off x="190500" y="1239903"/>
            <a:ext cx="6370320" cy="738664"/>
          </a:xfrm>
          <a:prstGeom prst="rect">
            <a:avLst/>
          </a:prstGeom>
        </p:spPr>
        <p:txBody>
          <a:bodyPr wrap="square">
            <a:spAutoFit/>
          </a:bodyPr>
          <a:lstStyle/>
          <a:p>
            <a:r>
              <a:rPr lang="en-US" sz="1400" dirty="0">
                <a:effectLst/>
                <a:latin typeface="Arial" pitchFamily="34" charset="0"/>
                <a:cs typeface="Arial" pitchFamily="34" charset="0"/>
                <a:hlinkClick r:id="rId2"/>
              </a:rPr>
              <a:t>MCC7.SP.6</a:t>
            </a:r>
            <a:r>
              <a:rPr lang="en-US" sz="1400" dirty="0">
                <a:effectLst/>
                <a:latin typeface="Arial" pitchFamily="34" charset="0"/>
                <a:cs typeface="Arial" pitchFamily="34" charset="0"/>
              </a:rPr>
              <a:t>: Approximate the probability of a chance event by collecting data on the chance process that produces it and observing its long-run relative frequency, and predict the approximate relative frequency give the probability.</a:t>
            </a:r>
            <a:endParaRPr lang="en-US" sz="1400" dirty="0">
              <a:latin typeface="Arial" pitchFamily="34" charset="0"/>
              <a:cs typeface="Arial" pitchFamily="34" charset="0"/>
            </a:endParaRPr>
          </a:p>
        </p:txBody>
      </p:sp>
      <p:sp>
        <p:nvSpPr>
          <p:cNvPr id="4" name="Rectangle 3"/>
          <p:cNvSpPr/>
          <p:nvPr/>
        </p:nvSpPr>
        <p:spPr>
          <a:xfrm>
            <a:off x="403860" y="4335780"/>
            <a:ext cx="5821680" cy="1600438"/>
          </a:xfrm>
          <a:prstGeom prst="rect">
            <a:avLst/>
          </a:prstGeom>
        </p:spPr>
        <p:txBody>
          <a:bodyPr wrap="square">
            <a:spAutoFit/>
          </a:bodyPr>
          <a:lstStyle/>
          <a:p>
            <a:pPr marL="228600" lvl="0" indent="-228600" eaLnBrk="0" fontAlgn="base" hangingPunct="0">
              <a:spcBef>
                <a:spcPct val="0"/>
              </a:spcBef>
              <a:spcAft>
                <a:spcPct val="0"/>
              </a:spcAft>
              <a:buFont typeface="+mj-lt"/>
              <a:buAutoNum type="arabicPeriod"/>
            </a:pPr>
            <a:r>
              <a:rPr lang="en-US" sz="1400" dirty="0">
                <a:solidFill>
                  <a:prstClr val="black"/>
                </a:solidFill>
                <a:latin typeface="Arial" pitchFamily="34" charset="0"/>
                <a:ea typeface="Calibri" pitchFamily="34" charset="0"/>
                <a:cs typeface="Arial" pitchFamily="34" charset="0"/>
              </a:rPr>
              <a:t>What is the theoretical probability when tossing a fair coin ten times?         One hundred times?</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a:solidFill>
                  <a:prstClr val="black"/>
                </a:solidFill>
                <a:latin typeface="Arial" pitchFamily="34" charset="0"/>
                <a:ea typeface="Calibri" pitchFamily="34" charset="0"/>
                <a:cs typeface="Arial" pitchFamily="34" charset="0"/>
              </a:rPr>
              <a:t>Did your results for each of the ten rounds vary? Why or why not?</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a:solidFill>
                  <a:prstClr val="black"/>
                </a:solidFill>
                <a:latin typeface="Arial" pitchFamily="34" charset="0"/>
                <a:ea typeface="Calibri" pitchFamily="34" charset="0"/>
                <a:cs typeface="Arial" pitchFamily="34" charset="0"/>
              </a:rPr>
              <a:t>Were your total results for the ten rounds close to the theoretical probability?</a:t>
            </a:r>
            <a:endParaRPr lang="en-US" sz="1400" dirty="0">
              <a:solidFill>
                <a:prstClr val="black"/>
              </a:solidFill>
              <a:latin typeface="Arial" pitchFamily="34" charset="0"/>
              <a:cs typeface="Arial" pitchFamily="34" charset="0"/>
            </a:endParaRPr>
          </a:p>
          <a:p>
            <a:pPr marL="228600" lvl="0" indent="-228600" eaLnBrk="0" fontAlgn="base" hangingPunct="0">
              <a:spcBef>
                <a:spcPct val="0"/>
              </a:spcBef>
              <a:spcAft>
                <a:spcPct val="0"/>
              </a:spcAft>
              <a:buFont typeface="+mj-lt"/>
              <a:buAutoNum type="arabicPeriod"/>
            </a:pPr>
            <a:r>
              <a:rPr lang="en-US" sz="1400" dirty="0">
                <a:solidFill>
                  <a:prstClr val="black"/>
                </a:solidFill>
                <a:latin typeface="Arial" pitchFamily="34" charset="0"/>
                <a:ea typeface="Calibri" pitchFamily="34" charset="0"/>
                <a:cs typeface="Arial" pitchFamily="34" charset="0"/>
              </a:rPr>
              <a:t>Were the total results for the entire class closer to the theoretical probability?</a:t>
            </a:r>
            <a:endParaRPr lang="en-US" sz="1400" dirty="0">
              <a:solidFill>
                <a:prstClr val="black"/>
              </a:solidFill>
              <a:latin typeface="Arial" pitchFamily="34" charset="0"/>
              <a:cs typeface="Arial" pitchFamily="34" charset="0"/>
            </a:endParaRPr>
          </a:p>
        </p:txBody>
      </p:sp>
      <p:sp>
        <p:nvSpPr>
          <p:cNvPr id="5" name="TextBox 4"/>
          <p:cNvSpPr txBox="1"/>
          <p:nvPr/>
        </p:nvSpPr>
        <p:spPr>
          <a:xfrm>
            <a:off x="2476500" y="883920"/>
            <a:ext cx="1845633" cy="369332"/>
          </a:xfrm>
          <a:prstGeom prst="rect">
            <a:avLst/>
          </a:prstGeom>
          <a:noFill/>
        </p:spPr>
        <p:txBody>
          <a:bodyPr wrap="none" rtlCol="0">
            <a:spAutoFit/>
          </a:bodyPr>
          <a:lstStyle/>
          <a:p>
            <a:r>
              <a:rPr lang="en-US" b="1" dirty="0"/>
              <a:t>Georgia Standard</a:t>
            </a:r>
          </a:p>
        </p:txBody>
      </p:sp>
      <p:sp>
        <p:nvSpPr>
          <p:cNvPr id="6" name="TextBox 5"/>
          <p:cNvSpPr txBox="1"/>
          <p:nvPr/>
        </p:nvSpPr>
        <p:spPr>
          <a:xfrm>
            <a:off x="2849880" y="2407920"/>
            <a:ext cx="1151918" cy="369332"/>
          </a:xfrm>
          <a:prstGeom prst="rect">
            <a:avLst/>
          </a:prstGeom>
          <a:noFill/>
        </p:spPr>
        <p:txBody>
          <a:bodyPr wrap="none" rtlCol="0">
            <a:spAutoFit/>
          </a:bodyPr>
          <a:lstStyle/>
          <a:p>
            <a:r>
              <a:rPr lang="en-US" b="1" dirty="0"/>
              <a:t>Directions</a:t>
            </a:r>
          </a:p>
        </p:txBody>
      </p:sp>
      <p:pic>
        <p:nvPicPr>
          <p:cNvPr id="7"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817619" y="6195059"/>
            <a:ext cx="2827021" cy="282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20980" y="6156960"/>
            <a:ext cx="2842260" cy="2842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97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a:spLocks noChangeArrowheads="1"/>
          </p:cNvSpPr>
          <p:nvPr/>
        </p:nvSpPr>
        <p:spPr bwMode="auto">
          <a:xfrm>
            <a:off x="304800" y="31242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1</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907054" y="30480"/>
            <a:ext cx="960120" cy="96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6200" y="990600"/>
            <a:ext cx="6629400" cy="830997"/>
          </a:xfrm>
          <a:prstGeom prst="rect">
            <a:avLst/>
          </a:prstGeom>
        </p:spPr>
        <p:txBody>
          <a:bodyPr wrap="square">
            <a:spAutoFit/>
          </a:bodyPr>
          <a:lstStyle/>
          <a:p>
            <a:pPr lvl="0" eaLnBrk="0" fontAlgn="base" hangingPunct="0">
              <a:spcBef>
                <a:spcPct val="0"/>
              </a:spcBef>
              <a:spcAft>
                <a:spcPct val="0"/>
              </a:spcAft>
            </a:pPr>
            <a:r>
              <a:rPr lang="en-US" sz="1200" b="1" dirty="0">
                <a:solidFill>
                  <a:prstClr val="black"/>
                </a:solidFill>
                <a:latin typeface="Arial" pitchFamily="34" charset="0"/>
                <a:ea typeface="Calibri" pitchFamily="34" charset="0"/>
                <a:cs typeface="Arial" pitchFamily="34" charset="0"/>
              </a:rPr>
              <a:t>Directions: </a:t>
            </a:r>
            <a:r>
              <a:rPr lang="en-US" sz="1200" dirty="0">
                <a:solidFill>
                  <a:prstClr val="black"/>
                </a:solidFill>
                <a:latin typeface="Arial" pitchFamily="34" charset="0"/>
                <a:ea typeface="Calibri" pitchFamily="34" charset="0"/>
                <a:cs typeface="Arial" pitchFamily="34" charset="0"/>
              </a:rPr>
              <a:t>Each group will toss a fair coin ten times, recording each toss as a heads or tails.  Next indicate the percentage of heads and tails.  The total for all groups will then be combined to determine how close to the theoretical probability the results are. Then do the same thing for round two, and so on. After the tenth round, total all results; then answer following questions:</a:t>
            </a:r>
            <a:endParaRPr lang="en-US" sz="500" dirty="0">
              <a:solidFill>
                <a:prstClr val="black"/>
              </a:solidFill>
              <a:latin typeface="Arial" pitchFamily="34" charset="0"/>
              <a:cs typeface="Arial" pitchFamily="34" charset="0"/>
            </a:endParaRPr>
          </a:p>
        </p:txBody>
      </p:sp>
      <p:sp>
        <p:nvSpPr>
          <p:cNvPr id="16" name="Rectangle 15"/>
          <p:cNvSpPr/>
          <p:nvPr/>
        </p:nvSpPr>
        <p:spPr>
          <a:xfrm>
            <a:off x="2133600" y="533400"/>
            <a:ext cx="2522998" cy="369332"/>
          </a:xfrm>
          <a:prstGeom prst="rect">
            <a:avLst/>
          </a:prstGeom>
        </p:spPr>
        <p:txBody>
          <a:bodyPr wrap="none">
            <a:spAutoFit/>
          </a:bodyPr>
          <a:lstStyle/>
          <a:p>
            <a:pPr lvl="0" fontAlgn="base">
              <a:spcBef>
                <a:spcPct val="0"/>
              </a:spcBef>
              <a:spcAft>
                <a:spcPct val="0"/>
              </a:spcAft>
            </a:pPr>
            <a:r>
              <a:rPr kumimoji="0" lang="en-US" b="1" i="0" u="none" strike="noStrike" cap="none" normalizeH="0" baseline="0" dirty="0">
                <a:ln>
                  <a:noFill/>
                </a:ln>
                <a:solidFill>
                  <a:schemeClr val="tx1"/>
                </a:solidFill>
                <a:effectLst/>
                <a:latin typeface="Arial" pitchFamily="34" charset="0"/>
                <a:ea typeface="Calibri" pitchFamily="34" charset="0"/>
                <a:cs typeface="Arial" pitchFamily="34" charset="0"/>
              </a:rPr>
              <a:t>Coin Toss Worksheet</a:t>
            </a:r>
            <a:endParaRPr kumimoji="0" lang="en-US" sz="700" b="0" i="0" u="none" strike="noStrike" cap="none" normalizeH="0" baseline="0" dirty="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953000" y="30480"/>
            <a:ext cx="994581" cy="994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228600" y="1905000"/>
            <a:ext cx="6629400" cy="830997"/>
          </a:xfrm>
          <a:prstGeom prst="rect">
            <a:avLst/>
          </a:prstGeom>
        </p:spPr>
        <p:txBody>
          <a:bodyPr wrap="square">
            <a:spAutoFit/>
          </a:bodyPr>
          <a:lstStyle/>
          <a:p>
            <a:pPr marL="174625" lvl="0" indent="-168275" eaLnBrk="0" fontAlgn="base" hangingPunct="0">
              <a:spcBef>
                <a:spcPct val="0"/>
              </a:spcBef>
              <a:spcAft>
                <a:spcPct val="0"/>
              </a:spcAft>
              <a:buFont typeface="+mj-lt"/>
              <a:buAutoNum type="arabicPeriod"/>
            </a:pPr>
            <a:r>
              <a:rPr lang="en-US" sz="1200" dirty="0">
                <a:solidFill>
                  <a:prstClr val="black"/>
                </a:solidFill>
                <a:latin typeface="Arial" pitchFamily="34" charset="0"/>
                <a:ea typeface="Calibri" pitchFamily="34" charset="0"/>
                <a:cs typeface="Arial" pitchFamily="34" charset="0"/>
              </a:rPr>
              <a:t>What is the theoretical probability when tossing a fair coin ten times?  One hundred times?</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a:solidFill>
                  <a:prstClr val="black"/>
                </a:solidFill>
                <a:latin typeface="Arial" pitchFamily="34" charset="0"/>
                <a:ea typeface="Calibri" pitchFamily="34" charset="0"/>
                <a:cs typeface="Arial" pitchFamily="34" charset="0"/>
              </a:rPr>
              <a:t> Did your results for each of the ten rounds vary? Why or why not?</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a:solidFill>
                  <a:prstClr val="black"/>
                </a:solidFill>
                <a:latin typeface="Arial" pitchFamily="34" charset="0"/>
                <a:ea typeface="Calibri" pitchFamily="34" charset="0"/>
                <a:cs typeface="Arial" pitchFamily="34" charset="0"/>
              </a:rPr>
              <a:t> Were your total results for the ten rounds close to the theoretical probability?</a:t>
            </a:r>
            <a:endParaRPr lang="en-US" sz="500" dirty="0">
              <a:solidFill>
                <a:prstClr val="black"/>
              </a:solidFill>
              <a:latin typeface="Arial" pitchFamily="34" charset="0"/>
              <a:cs typeface="Arial" pitchFamily="34" charset="0"/>
            </a:endParaRPr>
          </a:p>
          <a:p>
            <a:pPr marL="114300" lvl="0" indent="-114300" eaLnBrk="0" fontAlgn="base" hangingPunct="0">
              <a:spcBef>
                <a:spcPct val="0"/>
              </a:spcBef>
              <a:spcAft>
                <a:spcPct val="0"/>
              </a:spcAft>
              <a:buFont typeface="+mj-lt"/>
              <a:buAutoNum type="arabicPeriod"/>
            </a:pPr>
            <a:r>
              <a:rPr lang="en-US" sz="1200" dirty="0">
                <a:solidFill>
                  <a:prstClr val="black"/>
                </a:solidFill>
                <a:latin typeface="Arial" pitchFamily="34" charset="0"/>
                <a:ea typeface="Calibri" pitchFamily="34" charset="0"/>
                <a:cs typeface="Arial" pitchFamily="34" charset="0"/>
              </a:rPr>
              <a:t> Were the total results for the entire class closer to the theoretical probability?</a:t>
            </a:r>
            <a:endParaRPr lang="en-US" sz="500" dirty="0">
              <a:solidFill>
                <a:prstClr val="black"/>
              </a:solidFill>
              <a:latin typeface="Arial" pitchFamily="34" charset="0"/>
              <a:cs typeface="Arial" pitchFamily="34" charset="0"/>
            </a:endParaRPr>
          </a:p>
        </p:txBody>
      </p:sp>
      <p:grpSp>
        <p:nvGrpSpPr>
          <p:cNvPr id="1028" name="Group 1027"/>
          <p:cNvGrpSpPr/>
          <p:nvPr/>
        </p:nvGrpSpPr>
        <p:grpSpPr>
          <a:xfrm>
            <a:off x="1143000" y="3048000"/>
            <a:ext cx="4572000" cy="457200"/>
            <a:chOff x="1143000" y="2667000"/>
            <a:chExt cx="4572000" cy="457200"/>
          </a:xfrm>
        </p:grpSpPr>
        <p:grpSp>
          <p:nvGrpSpPr>
            <p:cNvPr id="1025" name="Group 1024"/>
            <p:cNvGrpSpPr/>
            <p:nvPr/>
          </p:nvGrpSpPr>
          <p:grpSpPr>
            <a:xfrm>
              <a:off x="1143000" y="2667000"/>
              <a:ext cx="4572000" cy="457200"/>
              <a:chOff x="1143000" y="5562600"/>
              <a:chExt cx="4572000" cy="457200"/>
            </a:xfrm>
          </p:grpSpPr>
          <p:sp>
            <p:nvSpPr>
              <p:cNvPr id="17" name="Rectangle 16"/>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26" name="Rectangle 25"/>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27" name="Rectangle 26"/>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024" name="Straight Connector 1023"/>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40" name="Rectangle 1"/>
          <p:cNvSpPr>
            <a:spLocks noChangeArrowheads="1"/>
          </p:cNvSpPr>
          <p:nvPr/>
        </p:nvSpPr>
        <p:spPr bwMode="auto">
          <a:xfrm>
            <a:off x="304800" y="35814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2</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grpSp>
        <p:nvGrpSpPr>
          <p:cNvPr id="41" name="Group 40"/>
          <p:cNvGrpSpPr/>
          <p:nvPr/>
        </p:nvGrpSpPr>
        <p:grpSpPr>
          <a:xfrm>
            <a:off x="1143000" y="3505200"/>
            <a:ext cx="4572000" cy="457200"/>
            <a:chOff x="1143000" y="2667000"/>
            <a:chExt cx="4572000" cy="457200"/>
          </a:xfrm>
        </p:grpSpPr>
        <p:grpSp>
          <p:nvGrpSpPr>
            <p:cNvPr id="42" name="Group 41"/>
            <p:cNvGrpSpPr/>
            <p:nvPr/>
          </p:nvGrpSpPr>
          <p:grpSpPr>
            <a:xfrm>
              <a:off x="1143000" y="2667000"/>
              <a:ext cx="4572000" cy="457200"/>
              <a:chOff x="1143000" y="5562600"/>
              <a:chExt cx="4572000" cy="457200"/>
            </a:xfrm>
          </p:grpSpPr>
          <p:sp>
            <p:nvSpPr>
              <p:cNvPr id="44" name="Rectangle 43"/>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46" name="Rectangle 45"/>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47" name="Rectangle 46"/>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48" name="Straight Connector 47"/>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51" name="Rectangle 1"/>
          <p:cNvSpPr>
            <a:spLocks noChangeArrowheads="1"/>
          </p:cNvSpPr>
          <p:nvPr/>
        </p:nvSpPr>
        <p:spPr bwMode="auto">
          <a:xfrm>
            <a:off x="304800" y="40386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3</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grpSp>
        <p:nvGrpSpPr>
          <p:cNvPr id="52" name="Group 51"/>
          <p:cNvGrpSpPr/>
          <p:nvPr/>
        </p:nvGrpSpPr>
        <p:grpSpPr>
          <a:xfrm>
            <a:off x="1143000" y="3962400"/>
            <a:ext cx="4572000" cy="457200"/>
            <a:chOff x="1143000" y="2667000"/>
            <a:chExt cx="4572000" cy="457200"/>
          </a:xfrm>
        </p:grpSpPr>
        <p:grpSp>
          <p:nvGrpSpPr>
            <p:cNvPr id="53" name="Group 52"/>
            <p:cNvGrpSpPr/>
            <p:nvPr/>
          </p:nvGrpSpPr>
          <p:grpSpPr>
            <a:xfrm>
              <a:off x="1143000" y="2667000"/>
              <a:ext cx="4572000" cy="457200"/>
              <a:chOff x="1143000" y="5562600"/>
              <a:chExt cx="4572000" cy="457200"/>
            </a:xfrm>
          </p:grpSpPr>
          <p:sp>
            <p:nvSpPr>
              <p:cNvPr id="55" name="Rectangle 5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57" name="Rectangle 56"/>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58" name="Rectangle 57"/>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59" name="Straight Connector 5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Rectangle 5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62" name="Group 61"/>
          <p:cNvGrpSpPr/>
          <p:nvPr/>
        </p:nvGrpSpPr>
        <p:grpSpPr>
          <a:xfrm>
            <a:off x="1143000" y="4419600"/>
            <a:ext cx="4572000" cy="457200"/>
            <a:chOff x="1143000" y="2667000"/>
            <a:chExt cx="4572000" cy="457200"/>
          </a:xfrm>
        </p:grpSpPr>
        <p:grpSp>
          <p:nvGrpSpPr>
            <p:cNvPr id="63" name="Group 62"/>
            <p:cNvGrpSpPr/>
            <p:nvPr/>
          </p:nvGrpSpPr>
          <p:grpSpPr>
            <a:xfrm>
              <a:off x="1143000" y="2667000"/>
              <a:ext cx="4572000" cy="457200"/>
              <a:chOff x="1143000" y="5562600"/>
              <a:chExt cx="4572000" cy="457200"/>
            </a:xfrm>
          </p:grpSpPr>
          <p:sp>
            <p:nvSpPr>
              <p:cNvPr id="65" name="Rectangle 6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67" name="Rectangle 66"/>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68" name="Rectangle 67"/>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69" name="Straight Connector 6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Rectangle 6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72" name="Group 71"/>
          <p:cNvGrpSpPr/>
          <p:nvPr/>
        </p:nvGrpSpPr>
        <p:grpSpPr>
          <a:xfrm>
            <a:off x="1143000" y="4876800"/>
            <a:ext cx="4572000" cy="457200"/>
            <a:chOff x="1143000" y="2667000"/>
            <a:chExt cx="4572000" cy="457200"/>
          </a:xfrm>
        </p:grpSpPr>
        <p:grpSp>
          <p:nvGrpSpPr>
            <p:cNvPr id="73" name="Group 72"/>
            <p:cNvGrpSpPr/>
            <p:nvPr/>
          </p:nvGrpSpPr>
          <p:grpSpPr>
            <a:xfrm>
              <a:off x="1143000" y="2667000"/>
              <a:ext cx="4572000" cy="457200"/>
              <a:chOff x="1143000" y="5562600"/>
              <a:chExt cx="4572000" cy="457200"/>
            </a:xfrm>
          </p:grpSpPr>
          <p:sp>
            <p:nvSpPr>
              <p:cNvPr id="75" name="Rectangle 74"/>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77" name="Rectangle 76"/>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78" name="Rectangle 77"/>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79" name="Straight Connector 78"/>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 name="Rectangle 73"/>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82" name="Rectangle 1"/>
          <p:cNvSpPr>
            <a:spLocks noChangeArrowheads="1"/>
          </p:cNvSpPr>
          <p:nvPr/>
        </p:nvSpPr>
        <p:spPr bwMode="auto">
          <a:xfrm>
            <a:off x="304800" y="54102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6</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grpSp>
        <p:nvGrpSpPr>
          <p:cNvPr id="83" name="Group 82"/>
          <p:cNvGrpSpPr/>
          <p:nvPr/>
        </p:nvGrpSpPr>
        <p:grpSpPr>
          <a:xfrm>
            <a:off x="1143000" y="5334000"/>
            <a:ext cx="4572000" cy="457200"/>
            <a:chOff x="1143000" y="2667000"/>
            <a:chExt cx="4572000" cy="457200"/>
          </a:xfrm>
        </p:grpSpPr>
        <p:grpSp>
          <p:nvGrpSpPr>
            <p:cNvPr id="84" name="Group 83"/>
            <p:cNvGrpSpPr/>
            <p:nvPr/>
          </p:nvGrpSpPr>
          <p:grpSpPr>
            <a:xfrm>
              <a:off x="1143000" y="2667000"/>
              <a:ext cx="4572000" cy="457200"/>
              <a:chOff x="1143000" y="5562600"/>
              <a:chExt cx="4572000" cy="457200"/>
            </a:xfrm>
          </p:grpSpPr>
          <p:sp>
            <p:nvSpPr>
              <p:cNvPr id="86" name="Rectangle 8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88" name="Rectangle 87"/>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89" name="Rectangle 88"/>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90" name="Straight Connector 8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93" name="Group 92"/>
          <p:cNvGrpSpPr/>
          <p:nvPr/>
        </p:nvGrpSpPr>
        <p:grpSpPr>
          <a:xfrm>
            <a:off x="1143000" y="5791200"/>
            <a:ext cx="4572000" cy="457200"/>
            <a:chOff x="1143000" y="2667000"/>
            <a:chExt cx="4572000" cy="457200"/>
          </a:xfrm>
        </p:grpSpPr>
        <p:grpSp>
          <p:nvGrpSpPr>
            <p:cNvPr id="94" name="Group 93"/>
            <p:cNvGrpSpPr/>
            <p:nvPr/>
          </p:nvGrpSpPr>
          <p:grpSpPr>
            <a:xfrm>
              <a:off x="1143000" y="2667000"/>
              <a:ext cx="4572000" cy="457200"/>
              <a:chOff x="1143000" y="5562600"/>
              <a:chExt cx="4572000" cy="457200"/>
            </a:xfrm>
          </p:grpSpPr>
          <p:sp>
            <p:nvSpPr>
              <p:cNvPr id="96" name="Rectangle 9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98" name="Rectangle 97"/>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99" name="Rectangle 98"/>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00" name="Straight Connector 9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Rectangle 9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103" name="Group 102"/>
          <p:cNvGrpSpPr/>
          <p:nvPr/>
        </p:nvGrpSpPr>
        <p:grpSpPr>
          <a:xfrm>
            <a:off x="1143000" y="6248400"/>
            <a:ext cx="4572000" cy="457200"/>
            <a:chOff x="1143000" y="2667000"/>
            <a:chExt cx="4572000" cy="457200"/>
          </a:xfrm>
        </p:grpSpPr>
        <p:grpSp>
          <p:nvGrpSpPr>
            <p:cNvPr id="104" name="Group 103"/>
            <p:cNvGrpSpPr/>
            <p:nvPr/>
          </p:nvGrpSpPr>
          <p:grpSpPr>
            <a:xfrm>
              <a:off x="1143000" y="2667000"/>
              <a:ext cx="4572000" cy="457200"/>
              <a:chOff x="1143000" y="5562600"/>
              <a:chExt cx="4572000" cy="457200"/>
            </a:xfrm>
          </p:grpSpPr>
          <p:sp>
            <p:nvSpPr>
              <p:cNvPr id="106" name="Rectangle 10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08" name="Rectangle 107"/>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09" name="Rectangle 108"/>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10" name="Straight Connector 10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Rectangle 10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grpSp>
        <p:nvGrpSpPr>
          <p:cNvPr id="113" name="Group 112"/>
          <p:cNvGrpSpPr/>
          <p:nvPr/>
        </p:nvGrpSpPr>
        <p:grpSpPr>
          <a:xfrm>
            <a:off x="1143000" y="6705600"/>
            <a:ext cx="4572000" cy="457200"/>
            <a:chOff x="1143000" y="2667000"/>
            <a:chExt cx="4572000" cy="457200"/>
          </a:xfrm>
        </p:grpSpPr>
        <p:grpSp>
          <p:nvGrpSpPr>
            <p:cNvPr id="114" name="Group 113"/>
            <p:cNvGrpSpPr/>
            <p:nvPr/>
          </p:nvGrpSpPr>
          <p:grpSpPr>
            <a:xfrm>
              <a:off x="1143000" y="2667000"/>
              <a:ext cx="4572000" cy="457200"/>
              <a:chOff x="1143000" y="5562600"/>
              <a:chExt cx="4572000" cy="457200"/>
            </a:xfrm>
          </p:grpSpPr>
          <p:sp>
            <p:nvSpPr>
              <p:cNvPr id="116" name="Rectangle 115"/>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18" name="Rectangle 117"/>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19" name="Rectangle 118"/>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20" name="Straight Connector 119"/>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5" name="Rectangle 114"/>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123" name="Rectangle 1"/>
          <p:cNvSpPr>
            <a:spLocks noChangeArrowheads="1"/>
          </p:cNvSpPr>
          <p:nvPr/>
        </p:nvSpPr>
        <p:spPr bwMode="auto">
          <a:xfrm>
            <a:off x="304800" y="7239000"/>
            <a:ext cx="886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10</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grpSp>
        <p:nvGrpSpPr>
          <p:cNvPr id="124" name="Group 123"/>
          <p:cNvGrpSpPr/>
          <p:nvPr/>
        </p:nvGrpSpPr>
        <p:grpSpPr>
          <a:xfrm>
            <a:off x="1143000" y="7162800"/>
            <a:ext cx="4572000" cy="457200"/>
            <a:chOff x="1143000" y="2667000"/>
            <a:chExt cx="4572000" cy="457200"/>
          </a:xfrm>
        </p:grpSpPr>
        <p:grpSp>
          <p:nvGrpSpPr>
            <p:cNvPr id="125" name="Group 124"/>
            <p:cNvGrpSpPr/>
            <p:nvPr/>
          </p:nvGrpSpPr>
          <p:grpSpPr>
            <a:xfrm>
              <a:off x="1143000" y="2667000"/>
              <a:ext cx="4572000" cy="457200"/>
              <a:chOff x="1143000" y="5562600"/>
              <a:chExt cx="4572000" cy="457200"/>
            </a:xfrm>
          </p:grpSpPr>
          <p:sp>
            <p:nvSpPr>
              <p:cNvPr id="127" name="Rectangle 126"/>
              <p:cNvSpPr/>
              <p:nvPr/>
            </p:nvSpPr>
            <p:spPr>
              <a:xfrm>
                <a:off x="1143000" y="5562600"/>
                <a:ext cx="457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1447800" y="55626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29" name="Rectangle 128"/>
              <p:cNvSpPr/>
              <p:nvPr/>
            </p:nvSpPr>
            <p:spPr>
              <a:xfrm>
                <a:off x="2667000" y="55626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30" name="Rectangle 129"/>
              <p:cNvSpPr/>
              <p:nvPr/>
            </p:nvSpPr>
            <p:spPr>
              <a:xfrm>
                <a:off x="3733800" y="55626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cxnSp>
            <p:nvCxnSpPr>
              <p:cNvPr id="131" name="Straight Connector 130"/>
              <p:cNvCxnSpPr/>
              <p:nvPr/>
            </p:nvCxnSpPr>
            <p:spPr>
              <a:xfrm>
                <a:off x="2362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4648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3505200" y="5562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Rectangle 125"/>
            <p:cNvSpPr/>
            <p:nvPr/>
          </p:nvSpPr>
          <p:spPr>
            <a:xfrm>
              <a:off x="4855159" y="26670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grpSp>
      <p:sp>
        <p:nvSpPr>
          <p:cNvPr id="134" name="Rectangle 1"/>
          <p:cNvSpPr>
            <a:spLocks noChangeArrowheads="1"/>
          </p:cNvSpPr>
          <p:nvPr/>
        </p:nvSpPr>
        <p:spPr bwMode="auto">
          <a:xfrm>
            <a:off x="304800" y="44958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4</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135" name="Rectangle 1"/>
          <p:cNvSpPr>
            <a:spLocks noChangeArrowheads="1"/>
          </p:cNvSpPr>
          <p:nvPr/>
        </p:nvSpPr>
        <p:spPr bwMode="auto">
          <a:xfrm>
            <a:off x="304800" y="49530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5</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136" name="Rectangle 1"/>
          <p:cNvSpPr>
            <a:spLocks noChangeArrowheads="1"/>
          </p:cNvSpPr>
          <p:nvPr/>
        </p:nvSpPr>
        <p:spPr bwMode="auto">
          <a:xfrm>
            <a:off x="304800" y="63246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8</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137" name="Rectangle 1"/>
          <p:cNvSpPr>
            <a:spLocks noChangeArrowheads="1"/>
          </p:cNvSpPr>
          <p:nvPr/>
        </p:nvSpPr>
        <p:spPr bwMode="auto">
          <a:xfrm>
            <a:off x="304800" y="58674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7</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138" name="Rectangle 1"/>
          <p:cNvSpPr>
            <a:spLocks noChangeArrowheads="1"/>
          </p:cNvSpPr>
          <p:nvPr/>
        </p:nvSpPr>
        <p:spPr bwMode="auto">
          <a:xfrm>
            <a:off x="304800" y="6781800"/>
            <a:ext cx="8018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Calibri" pitchFamily="34" charset="0"/>
                <a:cs typeface="Arial" pitchFamily="34" charset="0"/>
              </a:rPr>
              <a:t>Round 9</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139" name="Rectangle 1"/>
          <p:cNvSpPr>
            <a:spLocks noChangeArrowheads="1"/>
          </p:cNvSpPr>
          <p:nvPr/>
        </p:nvSpPr>
        <p:spPr bwMode="auto">
          <a:xfrm>
            <a:off x="228600" y="7833211"/>
            <a:ext cx="8846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Calibri" pitchFamily="34" charset="0"/>
                <a:cs typeface="Arial" pitchFamily="34" charset="0"/>
              </a:rPr>
              <a:t>TOTALS</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1029" name="Rectangle 1028"/>
          <p:cNvSpPr/>
          <p:nvPr/>
        </p:nvSpPr>
        <p:spPr>
          <a:xfrm>
            <a:off x="1143000" y="7696200"/>
            <a:ext cx="4572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1" name="Straight Connector 1030"/>
          <p:cNvCxnSpPr/>
          <p:nvPr/>
        </p:nvCxnSpPr>
        <p:spPr>
          <a:xfrm>
            <a:off x="2362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505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648200" y="7696200"/>
            <a:ext cx="0" cy="838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1447800" y="7696200"/>
            <a:ext cx="673582"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52" name="Rectangle 151"/>
          <p:cNvSpPr/>
          <p:nvPr/>
        </p:nvSpPr>
        <p:spPr>
          <a:xfrm>
            <a:off x="2667000" y="7696200"/>
            <a:ext cx="580608" cy="254237"/>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53" name="Rectangle 152"/>
          <p:cNvSpPr/>
          <p:nvPr/>
        </p:nvSpPr>
        <p:spPr>
          <a:xfrm>
            <a:off x="3733800" y="7696200"/>
            <a:ext cx="716864" cy="269304"/>
          </a:xfrm>
          <a:prstGeom prst="rect">
            <a:avLst/>
          </a:prstGeom>
        </p:spPr>
        <p:txBody>
          <a:bodyPr wrap="none">
            <a:spAutoFit/>
          </a:bodyPr>
          <a:lstStyle/>
          <a:p>
            <a:pPr algn="ctr">
              <a:lnSpc>
                <a:spcPct val="115000"/>
              </a:lnSpc>
            </a:pPr>
            <a:r>
              <a:rPr lang="en-US" sz="1000" b="1" dirty="0">
                <a:solidFill>
                  <a:schemeClr val="tx1"/>
                </a:solidFill>
                <a:effectLst/>
                <a:latin typeface="Arial" pitchFamily="34" charset="0"/>
                <a:cs typeface="Arial" pitchFamily="34" charset="0"/>
              </a:rPr>
              <a:t>% Heads</a:t>
            </a:r>
            <a:endParaRPr lang="en-US" sz="1000" b="1" dirty="0">
              <a:latin typeface="Arial" pitchFamily="34" charset="0"/>
              <a:ea typeface="Calibri"/>
              <a:cs typeface="Arial" pitchFamily="34" charset="0"/>
            </a:endParaRPr>
          </a:p>
        </p:txBody>
      </p:sp>
      <p:sp>
        <p:nvSpPr>
          <p:cNvPr id="154" name="Rectangle 153"/>
          <p:cNvSpPr/>
          <p:nvPr/>
        </p:nvSpPr>
        <p:spPr>
          <a:xfrm>
            <a:off x="4855159" y="7696200"/>
            <a:ext cx="623889" cy="269304"/>
          </a:xfrm>
          <a:prstGeom prst="rect">
            <a:avLst/>
          </a:prstGeom>
        </p:spPr>
        <p:txBody>
          <a:bodyPr wrap="none">
            <a:spAutoFit/>
          </a:bodyPr>
          <a:lstStyle/>
          <a:p>
            <a:pPr algn="ctr">
              <a:lnSpc>
                <a:spcPct val="115000"/>
              </a:lnSpc>
            </a:pPr>
            <a:r>
              <a:rPr lang="en-US" sz="1000" b="1" dirty="0">
                <a:latin typeface="Arial" pitchFamily="34" charset="0"/>
                <a:cs typeface="Arial" pitchFamily="34" charset="0"/>
              </a:rPr>
              <a:t>%</a:t>
            </a:r>
            <a:r>
              <a:rPr lang="en-US" sz="1000" b="1" dirty="0">
                <a:solidFill>
                  <a:schemeClr val="tx1"/>
                </a:solidFill>
                <a:effectLst/>
                <a:latin typeface="Arial" pitchFamily="34" charset="0"/>
                <a:cs typeface="Arial" pitchFamily="34" charset="0"/>
              </a:rPr>
              <a:t> </a:t>
            </a:r>
            <a:r>
              <a:rPr lang="en-US" sz="1000" b="1" dirty="0">
                <a:latin typeface="Arial" pitchFamily="34" charset="0"/>
                <a:cs typeface="Arial" pitchFamily="34" charset="0"/>
              </a:rPr>
              <a:t>Tail</a:t>
            </a:r>
            <a:r>
              <a:rPr lang="en-US" sz="1000" b="1" dirty="0">
                <a:solidFill>
                  <a:schemeClr val="tx1"/>
                </a:solidFill>
                <a:effectLst/>
                <a:latin typeface="Arial" pitchFamily="34" charset="0"/>
                <a:cs typeface="Arial" pitchFamily="34" charset="0"/>
              </a:rPr>
              <a:t>s</a:t>
            </a:r>
            <a:endParaRPr lang="en-US" sz="1000" b="1" dirty="0">
              <a:latin typeface="Arial" pitchFamily="34" charset="0"/>
              <a:ea typeface="Calibri"/>
              <a:cs typeface="Arial" pitchFamily="34" charset="0"/>
            </a:endParaRPr>
          </a:p>
        </p:txBody>
      </p:sp>
      <p:sp>
        <p:nvSpPr>
          <p:cNvPr id="1038" name="TextBox 1037"/>
          <p:cNvSpPr txBox="1"/>
          <p:nvPr/>
        </p:nvSpPr>
        <p:spPr>
          <a:xfrm>
            <a:off x="1828800" y="152400"/>
            <a:ext cx="3124200" cy="307777"/>
          </a:xfrm>
          <a:prstGeom prst="rect">
            <a:avLst/>
          </a:prstGeom>
          <a:noFill/>
        </p:spPr>
        <p:txBody>
          <a:bodyPr wrap="square" rtlCol="0">
            <a:spAutoFit/>
          </a:bodyPr>
          <a:lstStyle/>
          <a:p>
            <a:r>
              <a:rPr lang="en-US" sz="1400" b="1" dirty="0">
                <a:latin typeface="Arial" pitchFamily="34" charset="0"/>
                <a:cs typeface="Arial" pitchFamily="34" charset="0"/>
              </a:rPr>
              <a:t>Group/Team: ____    Date: _______</a:t>
            </a:r>
          </a:p>
        </p:txBody>
      </p:sp>
      <p:pic>
        <p:nvPicPr>
          <p:cNvPr id="156" name="Picture 2"/>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524000" y="267462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7"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97480" y="268224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8" name="Picture 2"/>
          <p:cNvPicPr>
            <a:picLocks noChangeAspect="1" noChangeArrowheads="1"/>
          </p:cNvPicPr>
          <p:nvPr/>
        </p:nvPicPr>
        <p:blipFill>
          <a:blip r:embed="rId6"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848100" y="268986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9"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945380" y="268224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0" name="Picture 2"/>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15440" y="855726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1"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788920" y="856488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2" name="Picture 2"/>
          <p:cNvPicPr>
            <a:picLocks noChangeAspect="1" noChangeArrowheads="1"/>
          </p:cNvPicPr>
          <p:nvPr/>
        </p:nvPicPr>
        <p:blipFill>
          <a:blip r:embed="rId6"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939540" y="8572500"/>
            <a:ext cx="341046" cy="34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 name="Picture 3"/>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036820" y="8564880"/>
            <a:ext cx="35052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778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s xmlns="517dfb6b-91eb-4551-baee-a165f4109cc1" xsi:nil="true"/>
    <Has_Teacher_Only_SectionGroup xmlns="517dfb6b-91eb-4551-baee-a165f4109cc1" xsi:nil="true"/>
    <MigrationWizIdDocumentLibraryPermissions xmlns="517dfb6b-91eb-4551-baee-a165f4109cc1" xsi:nil="true"/>
    <NotebookType xmlns="517dfb6b-91eb-4551-baee-a165f4109cc1" xsi:nil="true"/>
    <IsNotebookLocked xmlns="517dfb6b-91eb-4551-baee-a165f4109cc1" xsi:nil="true"/>
    <Is_Collaboration_Space_Locked xmlns="517dfb6b-91eb-4551-baee-a165f4109cc1" xsi:nil="true"/>
    <Self_Registration_Enabled xmlns="517dfb6b-91eb-4551-baee-a165f4109cc1" xsi:nil="true"/>
    <FolderType xmlns="517dfb6b-91eb-4551-baee-a165f4109cc1" xsi:nil="true"/>
    <Distribution_Groups xmlns="517dfb6b-91eb-4551-baee-a165f4109cc1" xsi:nil="true"/>
    <Invited_Students xmlns="517dfb6b-91eb-4551-baee-a165f4109cc1" xsi:nil="true"/>
    <LMS_Mappings xmlns="517dfb6b-91eb-4551-baee-a165f4109cc1" xsi:nil="true"/>
    <CultureName xmlns="517dfb6b-91eb-4551-baee-a165f4109cc1" xsi:nil="true"/>
    <Students xmlns="517dfb6b-91eb-4551-baee-a165f4109cc1">
      <UserInfo>
        <DisplayName/>
        <AccountId xsi:nil="true"/>
        <AccountType/>
      </UserInfo>
    </Students>
    <MigrationWizId xmlns="517dfb6b-91eb-4551-baee-a165f4109cc1" xsi:nil="true"/>
    <MigrationWizIdPermissions xmlns="517dfb6b-91eb-4551-baee-a165f4109cc1" xsi:nil="true"/>
    <TeamsChannelId xmlns="517dfb6b-91eb-4551-baee-a165f4109cc1" xsi:nil="true"/>
    <DefaultSectionNames xmlns="517dfb6b-91eb-4551-baee-a165f4109cc1" xsi:nil="true"/>
    <MigrationWizIdSecurityGroups xmlns="517dfb6b-91eb-4551-baee-a165f4109cc1" xsi:nil="true"/>
    <Teachers xmlns="517dfb6b-91eb-4551-baee-a165f4109cc1">
      <UserInfo>
        <DisplayName/>
        <AccountId xsi:nil="true"/>
        <AccountType/>
      </UserInfo>
    </Teachers>
    <AppVersion xmlns="517dfb6b-91eb-4551-baee-a165f4109cc1" xsi:nil="true"/>
    <Invited_Teachers xmlns="517dfb6b-91eb-4551-baee-a165f4109cc1" xsi:nil="true"/>
    <MigrationWizIdPermissionLevels xmlns="517dfb6b-91eb-4551-baee-a165f4109cc1" xsi:nil="true"/>
    <Math_Settings xmlns="517dfb6b-91eb-4551-baee-a165f4109cc1" xsi:nil="true"/>
    <Owner xmlns="517dfb6b-91eb-4551-baee-a165f4109cc1">
      <UserInfo>
        <DisplayName/>
        <AccountId xsi:nil="true"/>
        <AccountType/>
      </UserInfo>
    </Owner>
    <Student_Groups xmlns="517dfb6b-91eb-4551-baee-a165f4109cc1">
      <UserInfo>
        <DisplayName/>
        <AccountId xsi:nil="true"/>
        <AccountType/>
      </UserInfo>
    </Student_Group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3DF2E85F2C254186D1E63378603731" ma:contentTypeVersion="40" ma:contentTypeDescription="Create a new document." ma:contentTypeScope="" ma:versionID="66e4912a6df8e3ac31a5bb375b58d00b">
  <xsd:schema xmlns:xsd="http://www.w3.org/2001/XMLSchema" xmlns:xs="http://www.w3.org/2001/XMLSchema" xmlns:p="http://schemas.microsoft.com/office/2006/metadata/properties" xmlns:ns3="9f18942b-c0cd-4788-a22b-53d6b371f6f9" xmlns:ns4="517dfb6b-91eb-4551-baee-a165f4109cc1" targetNamespace="http://schemas.microsoft.com/office/2006/metadata/properties" ma:root="true" ma:fieldsID="08268098ec3884ee44db388a0ed8e3a8" ns3:_="" ns4:_="">
    <xsd:import namespace="9f18942b-c0cd-4788-a22b-53d6b371f6f9"/>
    <xsd:import namespace="517dfb6b-91eb-4551-baee-a165f4109cc1"/>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igrationWizId" minOccurs="0"/>
                <xsd:element ref="ns4:MigrationWizIdPermissions" minOccurs="0"/>
                <xsd:element ref="ns4:MigrationWizIdPermissionLevels" minOccurs="0"/>
                <xsd:element ref="ns4:MigrationWizIdDocumentLibraryPermissions" minOccurs="0"/>
                <xsd:element ref="ns4:MigrationWizIdSecurityGroups" minOccurs="0"/>
                <xsd:element ref="ns4:TeamsChannelId" minOccurs="0"/>
                <xsd:element ref="ns4:Math_Settings" minOccurs="0"/>
                <xsd:element ref="ns4:Distribution_Groups" minOccurs="0"/>
                <xsd:element ref="ns4:LMS_Mappings" minOccurs="0"/>
                <xsd:element ref="ns4:IsNotebookLocked"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18942b-c0cd-4788-a22b-53d6b371f6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17dfb6b-91eb-4551-baee-a165f4109cc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chers" ma:index="2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7" nillable="true" ma:displayName="Invited Teachers" ma:internalName="Invited_Teachers">
      <xsd:simpleType>
        <xsd:restriction base="dms:Note">
          <xsd:maxLength value="255"/>
        </xsd:restriction>
      </xsd:simpleType>
    </xsd:element>
    <xsd:element name="Invited_Students" ma:index="28" nillable="true" ma:displayName="Invited Students" ma:internalName="Invited_Students">
      <xsd:simpleType>
        <xsd:restriction base="dms:Note">
          <xsd:maxLength value="255"/>
        </xsd:restriction>
      </xsd:simpleType>
    </xsd:element>
    <xsd:element name="Self_Registration_Enabled" ma:index="29" nillable="true" ma:displayName="Self Registration Enabled" ma:internalName="Self_Registration_Enabled">
      <xsd:simpleType>
        <xsd:restriction base="dms:Boolean"/>
      </xsd:simpleType>
    </xsd:element>
    <xsd:element name="Has_Teacher_Only_SectionGroup" ma:index="30" nillable="true" ma:displayName="Has Teacher Only SectionGroup" ma:internalName="Has_Teacher_Only_SectionGroup">
      <xsd:simpleType>
        <xsd:restriction base="dms:Boolean"/>
      </xsd:simpleType>
    </xsd:element>
    <xsd:element name="Is_Collaboration_Space_Locked" ma:index="31" nillable="true" ma:displayName="Is Collaboration Space Locked" ma:internalName="Is_Collaboration_Space_Locked">
      <xsd:simpleType>
        <xsd:restriction base="dms:Boolean"/>
      </xsd:simpleType>
    </xsd:element>
    <xsd:element name="MigrationWizId" ma:index="32" nillable="true" ma:displayName="MigrationWizId" ma:internalName="MigrationWizId">
      <xsd:simpleType>
        <xsd:restriction base="dms:Text"/>
      </xsd:simpleType>
    </xsd:element>
    <xsd:element name="MigrationWizIdPermissions" ma:index="33" nillable="true" ma:displayName="MigrationWizIdPermissions" ma:internalName="MigrationWizIdPermissions">
      <xsd:simpleType>
        <xsd:restriction base="dms:Text"/>
      </xsd:simpleType>
    </xsd:element>
    <xsd:element name="MigrationWizIdPermissionLevels" ma:index="34" nillable="true" ma:displayName="MigrationWizIdPermissionLevels" ma:internalName="MigrationWizIdPermissionLevels">
      <xsd:simpleType>
        <xsd:restriction base="dms:Text"/>
      </xsd:simpleType>
    </xsd:element>
    <xsd:element name="MigrationWizIdDocumentLibraryPermissions" ma:index="35" nillable="true" ma:displayName="MigrationWizIdDocumentLibraryPermissions" ma:internalName="MigrationWizIdDocumentLibraryPermissions">
      <xsd:simpleType>
        <xsd:restriction base="dms:Text"/>
      </xsd:simpleType>
    </xsd:element>
    <xsd:element name="MigrationWizIdSecurityGroups" ma:index="36" nillable="true" ma:displayName="MigrationWizIdSecurityGroups" ma:internalName="MigrationWizIdSecurityGroups">
      <xsd:simpleType>
        <xsd:restriction base="dms:Text"/>
      </xsd:simpleType>
    </xsd:element>
    <xsd:element name="TeamsChannelId" ma:index="37" nillable="true" ma:displayName="Teams Channel Id" ma:internalName="TeamsChannelId">
      <xsd:simpleType>
        <xsd:restriction base="dms:Text"/>
      </xsd:simpleType>
    </xsd:element>
    <xsd:element name="Math_Settings" ma:index="38" nillable="true" ma:displayName="Math Settings" ma:internalName="Math_Settings">
      <xsd:simpleType>
        <xsd:restriction base="dms:Text"/>
      </xsd:simpleType>
    </xsd:element>
    <xsd:element name="Distribution_Groups" ma:index="39" nillable="true" ma:displayName="Distribution Groups" ma:internalName="Distribution_Groups">
      <xsd:simpleType>
        <xsd:restriction base="dms:Note">
          <xsd:maxLength value="255"/>
        </xsd:restriction>
      </xsd:simpleType>
    </xsd:element>
    <xsd:element name="LMS_Mappings" ma:index="40" nillable="true" ma:displayName="LMS Mappings" ma:internalName="LMS_Mappings">
      <xsd:simpleType>
        <xsd:restriction base="dms:Note">
          <xsd:maxLength value="255"/>
        </xsd:restriction>
      </xsd:simpleType>
    </xsd:element>
    <xsd:element name="IsNotebookLocked" ma:index="41" nillable="true" ma:displayName="Is Notebook Locked" ma:internalName="IsNotebookLocked">
      <xsd:simpleType>
        <xsd:restriction base="dms:Boolean"/>
      </xsd:simpleType>
    </xsd:element>
    <xsd:element name="MediaServiceOCR" ma:index="42" nillable="true" ma:displayName="Extracted Text" ma:internalName="MediaServiceOCR" ma:readOnly="true">
      <xsd:simpleType>
        <xsd:restriction base="dms:Note">
          <xsd:maxLength value="255"/>
        </xsd:restriction>
      </xsd:simpleType>
    </xsd:element>
    <xsd:element name="MediaServiceGenerationTime" ma:index="43" nillable="true" ma:displayName="MediaServiceGenerationTime" ma:hidden="true" ma:internalName="MediaServiceGenerationTime" ma:readOnly="true">
      <xsd:simpleType>
        <xsd:restriction base="dms:Text"/>
      </xsd:simpleType>
    </xsd:element>
    <xsd:element name="MediaServiceEventHashCode" ma:index="44" nillable="true" ma:displayName="MediaServiceEventHashCode" ma:hidden="true" ma:internalName="MediaServiceEventHashCode" ma:readOnly="true">
      <xsd:simpleType>
        <xsd:restriction base="dms:Text"/>
      </xsd:simpleType>
    </xsd:element>
    <xsd:element name="MediaServiceLocation" ma:index="45" nillable="true" ma:displayName="Location" ma:internalName="MediaServiceLocation" ma:readOnly="true">
      <xsd:simpleType>
        <xsd:restriction base="dms:Text"/>
      </xsd:simpleType>
    </xsd:element>
    <xsd:element name="MediaServiceAutoKeyPoints" ma:index="46" nillable="true" ma:displayName="MediaServiceAutoKeyPoints" ma:hidden="true" ma:internalName="MediaServiceAutoKeyPoints" ma:readOnly="true">
      <xsd:simpleType>
        <xsd:restriction base="dms:Note"/>
      </xsd:simpleType>
    </xsd:element>
    <xsd:element name="MediaServiceKeyPoints" ma:index="4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9A0B48-72A9-4722-9773-F8EFEC1C6EBF}">
  <ds:schemaRefs>
    <ds:schemaRef ds:uri="http://schemas.microsoft.com/office/infopath/2007/PartnerControls"/>
    <ds:schemaRef ds:uri="http://schemas.microsoft.com/office/2006/documentManagement/types"/>
    <ds:schemaRef ds:uri="http://purl.org/dc/dcmitype/"/>
    <ds:schemaRef ds:uri="http://www.w3.org/XML/1998/namespace"/>
    <ds:schemaRef ds:uri="9f18942b-c0cd-4788-a22b-53d6b371f6f9"/>
    <ds:schemaRef ds:uri="http://purl.org/dc/terms/"/>
    <ds:schemaRef ds:uri="http://purl.org/dc/elements/1.1/"/>
    <ds:schemaRef ds:uri="http://schemas.microsoft.com/office/2006/metadata/properties"/>
    <ds:schemaRef ds:uri="http://schemas.openxmlformats.org/package/2006/metadata/core-properties"/>
    <ds:schemaRef ds:uri="517dfb6b-91eb-4551-baee-a165f4109cc1"/>
  </ds:schemaRefs>
</ds:datastoreItem>
</file>

<file path=customXml/itemProps2.xml><?xml version="1.0" encoding="utf-8"?>
<ds:datastoreItem xmlns:ds="http://schemas.openxmlformats.org/officeDocument/2006/customXml" ds:itemID="{AD18068B-33BD-483C-BAC4-11FECA56A887}">
  <ds:schemaRefs>
    <ds:schemaRef ds:uri="http://schemas.microsoft.com/sharepoint/v3/contenttype/forms"/>
  </ds:schemaRefs>
</ds:datastoreItem>
</file>

<file path=customXml/itemProps3.xml><?xml version="1.0" encoding="utf-8"?>
<ds:datastoreItem xmlns:ds="http://schemas.openxmlformats.org/officeDocument/2006/customXml" ds:itemID="{ED1017C9-3DB7-4294-817A-3441908235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18942b-c0cd-4788-a22b-53d6b371f6f9"/>
    <ds:schemaRef ds:uri="517dfb6b-91eb-4551-baee-a165f4109c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1266</TotalTime>
  <Words>465</Words>
  <Application>Microsoft Office PowerPoint</Application>
  <PresentationFormat>On-screen Show (4:3)</PresentationFormat>
  <Paragraphs>72</Paragraphs>
  <Slides>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Comic Sans MS</vt:lpstr>
      <vt:lpstr>Office Theme</vt:lpstr>
      <vt:lpstr>iRespondQuestionMaster</vt:lpstr>
      <vt:lpstr>iRespondGraphMaster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Fields</dc:creator>
  <cp:lastModifiedBy>Campbell, Bradley E</cp:lastModifiedBy>
  <cp:revision>14</cp:revision>
  <dcterms:created xsi:type="dcterms:W3CDTF">2013-03-31T03:10:12Z</dcterms:created>
  <dcterms:modified xsi:type="dcterms:W3CDTF">2021-01-28T13:30:33Z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y fmtid="{D5CDD505-2E9C-101B-9397-08002B2CF9AE}" pid="4" name="MSIP_Label_0ee3c538-ec52-435f-ae58-017644bd9513_Enabled">
    <vt:lpwstr>true</vt:lpwstr>
  </property>
  <property fmtid="{D5CDD505-2E9C-101B-9397-08002B2CF9AE}" pid="5" name="MSIP_Label_0ee3c538-ec52-435f-ae58-017644bd9513_SetDate">
    <vt:lpwstr>2021-01-22T17:55:36Z</vt:lpwstr>
  </property>
  <property fmtid="{D5CDD505-2E9C-101B-9397-08002B2CF9AE}" pid="6" name="MSIP_Label_0ee3c538-ec52-435f-ae58-017644bd9513_Method">
    <vt:lpwstr>Standard</vt:lpwstr>
  </property>
  <property fmtid="{D5CDD505-2E9C-101B-9397-08002B2CF9AE}" pid="7" name="MSIP_Label_0ee3c538-ec52-435f-ae58-017644bd9513_Name">
    <vt:lpwstr>0ee3c538-ec52-435f-ae58-017644bd9513</vt:lpwstr>
  </property>
  <property fmtid="{D5CDD505-2E9C-101B-9397-08002B2CF9AE}" pid="8" name="MSIP_Label_0ee3c538-ec52-435f-ae58-017644bd9513_SiteId">
    <vt:lpwstr>0cdcb198-8169-4b70-ba9f-da7e3ba700c2</vt:lpwstr>
  </property>
  <property fmtid="{D5CDD505-2E9C-101B-9397-08002B2CF9AE}" pid="9" name="MSIP_Label_0ee3c538-ec52-435f-ae58-017644bd9513_ActionId">
    <vt:lpwstr>0953f7f1-da46-47bd-aac7-4b9b891bebc3</vt:lpwstr>
  </property>
  <property fmtid="{D5CDD505-2E9C-101B-9397-08002B2CF9AE}" pid="10" name="MSIP_Label_0ee3c538-ec52-435f-ae58-017644bd9513_ContentBits">
    <vt:lpwstr>0</vt:lpwstr>
  </property>
  <property fmtid="{D5CDD505-2E9C-101B-9397-08002B2CF9AE}" pid="11" name="ContentTypeId">
    <vt:lpwstr>0x0101002D3DF2E85F2C254186D1E63378603731</vt:lpwstr>
  </property>
</Properties>
</file>