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3" r:id="rId11"/>
    <p:sldId id="262" r:id="rId12"/>
    <p:sldId id="264" r:id="rId13"/>
    <p:sldId id="266" r:id="rId14"/>
    <p:sldId id="267" r:id="rId15"/>
    <p:sldId id="274" r:id="rId16"/>
    <p:sldId id="275" r:id="rId17"/>
    <p:sldId id="268" r:id="rId18"/>
    <p:sldId id="269" r:id="rId19"/>
    <p:sldId id="271" r:id="rId20"/>
    <p:sldId id="270" r:id="rId21"/>
    <p:sldId id="273" r:id="rId22"/>
    <p:sldId id="279" r:id="rId23"/>
    <p:sldId id="280" r:id="rId24"/>
    <p:sldId id="277" r:id="rId25"/>
    <p:sldId id="278" r:id="rId26"/>
    <p:sldId id="27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CC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DA5512-26A6-4D85-8282-68C45BC9FD90}" v="228" dt="2019-10-15T13:15:09.4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2" autoAdjust="0"/>
    <p:restoredTop sz="94660"/>
  </p:normalViewPr>
  <p:slideViewPr>
    <p:cSldViewPr snapToGrid="0">
      <p:cViewPr varScale="1">
        <p:scale>
          <a:sx n="62" d="100"/>
          <a:sy n="62" d="100"/>
        </p:scale>
        <p:origin x="130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AF643D-B0E4-4830-9A9E-0EAE4A804E9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311F653-CAE0-420D-BBD6-32B58B5B3717}" type="pres">
      <dgm:prSet presAssocID="{0AAF643D-B0E4-4830-9A9E-0EAE4A804E96}" presName="linear" presStyleCnt="0">
        <dgm:presLayoutVars>
          <dgm:animLvl val="lvl"/>
          <dgm:resizeHandles val="exact"/>
        </dgm:presLayoutVars>
      </dgm:prSet>
      <dgm:spPr/>
    </dgm:pt>
  </dgm:ptLst>
  <dgm:cxnLst>
    <dgm:cxn modelId="{2806CC1B-D350-49CA-8454-57C1BF70B7FB}" type="presOf" srcId="{0AAF643D-B0E4-4830-9A9E-0EAE4A804E96}" destId="{2311F653-CAE0-420D-BBD6-32B58B5B371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4555EE-4619-4D29-8568-266ABD6A6A51}"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DC7A3-F368-478A-8294-8D8ABC1A145C}" type="slidenum">
              <a:rPr lang="en-US" smtClean="0"/>
              <a:t>‹#›</a:t>
            </a:fld>
            <a:endParaRPr lang="en-US"/>
          </a:p>
        </p:txBody>
      </p:sp>
    </p:spTree>
    <p:extLst>
      <p:ext uri="{BB962C8B-B14F-4D97-AF65-F5344CB8AC3E}">
        <p14:creationId xmlns:p14="http://schemas.microsoft.com/office/powerpoint/2010/main" val="314774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555EE-4619-4D29-8568-266ABD6A6A51}"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DC7A3-F368-478A-8294-8D8ABC1A145C}" type="slidenum">
              <a:rPr lang="en-US" smtClean="0"/>
              <a:t>‹#›</a:t>
            </a:fld>
            <a:endParaRPr lang="en-US"/>
          </a:p>
        </p:txBody>
      </p:sp>
    </p:spTree>
    <p:extLst>
      <p:ext uri="{BB962C8B-B14F-4D97-AF65-F5344CB8AC3E}">
        <p14:creationId xmlns:p14="http://schemas.microsoft.com/office/powerpoint/2010/main" val="3732786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555EE-4619-4D29-8568-266ABD6A6A51}"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DC7A3-F368-478A-8294-8D8ABC1A145C}" type="slidenum">
              <a:rPr lang="en-US" smtClean="0"/>
              <a:t>‹#›</a:t>
            </a:fld>
            <a:endParaRPr lang="en-US"/>
          </a:p>
        </p:txBody>
      </p:sp>
    </p:spTree>
    <p:extLst>
      <p:ext uri="{BB962C8B-B14F-4D97-AF65-F5344CB8AC3E}">
        <p14:creationId xmlns:p14="http://schemas.microsoft.com/office/powerpoint/2010/main" val="2369453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555EE-4619-4D29-8568-266ABD6A6A51}"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DC7A3-F368-478A-8294-8D8ABC1A145C}" type="slidenum">
              <a:rPr lang="en-US" smtClean="0"/>
              <a:t>‹#›</a:t>
            </a:fld>
            <a:endParaRPr lang="en-US"/>
          </a:p>
        </p:txBody>
      </p:sp>
    </p:spTree>
    <p:extLst>
      <p:ext uri="{BB962C8B-B14F-4D97-AF65-F5344CB8AC3E}">
        <p14:creationId xmlns:p14="http://schemas.microsoft.com/office/powerpoint/2010/main" val="3066441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4555EE-4619-4D29-8568-266ABD6A6A51}" type="datetimeFigureOut">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DC7A3-F368-478A-8294-8D8ABC1A145C}" type="slidenum">
              <a:rPr lang="en-US" smtClean="0"/>
              <a:t>‹#›</a:t>
            </a:fld>
            <a:endParaRPr lang="en-US"/>
          </a:p>
        </p:txBody>
      </p:sp>
    </p:spTree>
    <p:extLst>
      <p:ext uri="{BB962C8B-B14F-4D97-AF65-F5344CB8AC3E}">
        <p14:creationId xmlns:p14="http://schemas.microsoft.com/office/powerpoint/2010/main" val="2046923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4555EE-4619-4D29-8568-266ABD6A6A51}"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DC7A3-F368-478A-8294-8D8ABC1A145C}" type="slidenum">
              <a:rPr lang="en-US" smtClean="0"/>
              <a:t>‹#›</a:t>
            </a:fld>
            <a:endParaRPr lang="en-US"/>
          </a:p>
        </p:txBody>
      </p:sp>
    </p:spTree>
    <p:extLst>
      <p:ext uri="{BB962C8B-B14F-4D97-AF65-F5344CB8AC3E}">
        <p14:creationId xmlns:p14="http://schemas.microsoft.com/office/powerpoint/2010/main" val="2121716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4555EE-4619-4D29-8568-266ABD6A6A51}" type="datetimeFigureOut">
              <a:rPr lang="en-US" smtClean="0"/>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DC7A3-F368-478A-8294-8D8ABC1A145C}" type="slidenum">
              <a:rPr lang="en-US" smtClean="0"/>
              <a:t>‹#›</a:t>
            </a:fld>
            <a:endParaRPr lang="en-US"/>
          </a:p>
        </p:txBody>
      </p:sp>
    </p:spTree>
    <p:extLst>
      <p:ext uri="{BB962C8B-B14F-4D97-AF65-F5344CB8AC3E}">
        <p14:creationId xmlns:p14="http://schemas.microsoft.com/office/powerpoint/2010/main" val="76381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555EE-4619-4D29-8568-266ABD6A6A51}" type="datetimeFigureOut">
              <a:rPr lang="en-US" smtClean="0"/>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DC7A3-F368-478A-8294-8D8ABC1A145C}" type="slidenum">
              <a:rPr lang="en-US" smtClean="0"/>
              <a:t>‹#›</a:t>
            </a:fld>
            <a:endParaRPr lang="en-US"/>
          </a:p>
        </p:txBody>
      </p:sp>
    </p:spTree>
    <p:extLst>
      <p:ext uri="{BB962C8B-B14F-4D97-AF65-F5344CB8AC3E}">
        <p14:creationId xmlns:p14="http://schemas.microsoft.com/office/powerpoint/2010/main" val="3347568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555EE-4619-4D29-8568-266ABD6A6A51}" type="datetimeFigureOut">
              <a:rPr lang="en-US" smtClean="0"/>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DC7A3-F368-478A-8294-8D8ABC1A145C}" type="slidenum">
              <a:rPr lang="en-US" smtClean="0"/>
              <a:t>‹#›</a:t>
            </a:fld>
            <a:endParaRPr lang="en-US"/>
          </a:p>
        </p:txBody>
      </p:sp>
    </p:spTree>
    <p:extLst>
      <p:ext uri="{BB962C8B-B14F-4D97-AF65-F5344CB8AC3E}">
        <p14:creationId xmlns:p14="http://schemas.microsoft.com/office/powerpoint/2010/main" val="391864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4555EE-4619-4D29-8568-266ABD6A6A51}"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DC7A3-F368-478A-8294-8D8ABC1A145C}" type="slidenum">
              <a:rPr lang="en-US" smtClean="0"/>
              <a:t>‹#›</a:t>
            </a:fld>
            <a:endParaRPr lang="en-US"/>
          </a:p>
        </p:txBody>
      </p:sp>
    </p:spTree>
    <p:extLst>
      <p:ext uri="{BB962C8B-B14F-4D97-AF65-F5344CB8AC3E}">
        <p14:creationId xmlns:p14="http://schemas.microsoft.com/office/powerpoint/2010/main" val="221941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4555EE-4619-4D29-8568-266ABD6A6A51}" type="datetimeFigureOut">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DC7A3-F368-478A-8294-8D8ABC1A145C}" type="slidenum">
              <a:rPr lang="en-US" smtClean="0"/>
              <a:t>‹#›</a:t>
            </a:fld>
            <a:endParaRPr lang="en-US"/>
          </a:p>
        </p:txBody>
      </p:sp>
    </p:spTree>
    <p:extLst>
      <p:ext uri="{BB962C8B-B14F-4D97-AF65-F5344CB8AC3E}">
        <p14:creationId xmlns:p14="http://schemas.microsoft.com/office/powerpoint/2010/main" val="1422181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555EE-4619-4D29-8568-266ABD6A6A51}" type="datetimeFigureOut">
              <a:rPr lang="en-US" smtClean="0"/>
              <a:t>10/16/2020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DC7A3-F368-478A-8294-8D8ABC1A145C}" type="slidenum">
              <a:rPr lang="en-US" smtClean="0"/>
              <a:t>‹#›</a:t>
            </a:fld>
            <a:endParaRPr lang="en-US"/>
          </a:p>
        </p:txBody>
      </p:sp>
    </p:spTree>
    <p:extLst>
      <p:ext uri="{BB962C8B-B14F-4D97-AF65-F5344CB8AC3E}">
        <p14:creationId xmlns:p14="http://schemas.microsoft.com/office/powerpoint/2010/main" val="2948866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15700-31FF-4815-A69C-75D349714422}"/>
              </a:ext>
            </a:extLst>
          </p:cNvPr>
          <p:cNvSpPr>
            <a:spLocks noGrp="1"/>
          </p:cNvSpPr>
          <p:nvPr>
            <p:ph type="ctrTitle"/>
          </p:nvPr>
        </p:nvSpPr>
        <p:spPr>
          <a:xfrm>
            <a:off x="665923" y="487017"/>
            <a:ext cx="7851912" cy="5973418"/>
          </a:xfrm>
          <a:ln w="57150">
            <a:solidFill>
              <a:schemeClr val="bg1"/>
            </a:solidFill>
          </a:ln>
        </p:spPr>
        <p:style>
          <a:lnRef idx="1">
            <a:schemeClr val="accent3"/>
          </a:lnRef>
          <a:fillRef idx="2">
            <a:schemeClr val="accent3"/>
          </a:fillRef>
          <a:effectRef idx="1">
            <a:schemeClr val="accent3"/>
          </a:effectRef>
          <a:fontRef idx="minor">
            <a:schemeClr val="dk1"/>
          </a:fontRef>
        </p:style>
        <p:txBody>
          <a:bodyPr>
            <a:normAutofit/>
          </a:bodyPr>
          <a:lstStyle/>
          <a:p>
            <a:r>
              <a:rPr lang="en-US" sz="8000" dirty="0">
                <a:latin typeface="LilyUPC" panose="020B0502040204020203" pitchFamily="34" charset="-34"/>
                <a:cs typeface="LilyUPC" panose="020B0502040204020203" pitchFamily="34" charset="-34"/>
              </a:rPr>
              <a:t>Factoring Expressions</a:t>
            </a:r>
          </a:p>
        </p:txBody>
      </p:sp>
      <p:sp>
        <p:nvSpPr>
          <p:cNvPr id="3" name="Subtitle 2">
            <a:extLst>
              <a:ext uri="{FF2B5EF4-FFF2-40B4-BE49-F238E27FC236}">
                <a16:creationId xmlns:a16="http://schemas.microsoft.com/office/drawing/2014/main" id="{74EEA133-770E-435E-BF8A-C7053FF7D800}"/>
              </a:ext>
            </a:extLst>
          </p:cNvPr>
          <p:cNvSpPr>
            <a:spLocks noGrp="1"/>
          </p:cNvSpPr>
          <p:nvPr>
            <p:ph type="subTitle" idx="1"/>
          </p:nvPr>
        </p:nvSpPr>
        <p:spPr>
          <a:xfrm>
            <a:off x="1143000" y="3602038"/>
            <a:ext cx="6858000" cy="1655762"/>
          </a:xfrm>
        </p:spPr>
        <p:txBody>
          <a:bodyPr/>
          <a:lstStyle/>
          <a:p>
            <a:endParaRPr lang="en-US" dirty="0"/>
          </a:p>
        </p:txBody>
      </p:sp>
      <p:pic>
        <p:nvPicPr>
          <p:cNvPr id="2050" name="Picture 2" descr="Image result for factoring joke">
            <a:extLst>
              <a:ext uri="{FF2B5EF4-FFF2-40B4-BE49-F238E27FC236}">
                <a16:creationId xmlns:a16="http://schemas.microsoft.com/office/drawing/2014/main" id="{0DFF0889-8FF5-4386-8CEF-C9CC18582F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561" y="719898"/>
            <a:ext cx="4114877" cy="4537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37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6472E-E696-457E-AE6A-7E4BD633E1C7}"/>
              </a:ext>
            </a:extLst>
          </p:cNvPr>
          <p:cNvSpPr>
            <a:spLocks noGrp="1"/>
          </p:cNvSpPr>
          <p:nvPr>
            <p:ph type="title"/>
          </p:nvPr>
        </p:nvSpPr>
        <p:spPr>
          <a:xfrm>
            <a:off x="0" y="0"/>
            <a:ext cx="9131576" cy="924339"/>
          </a:xfrm>
          <a:solidFill>
            <a:srgbClr val="99FFCC"/>
          </a:solidFill>
        </p:spPr>
        <p:txBody>
          <a:bodyPr/>
          <a:lstStyle/>
          <a:p>
            <a:pPr algn="ctr"/>
            <a:r>
              <a:rPr lang="en-US" b="1" dirty="0"/>
              <a:t>Take out the Little One first</a:t>
            </a:r>
          </a:p>
        </p:txBody>
      </p:sp>
      <p:sp>
        <p:nvSpPr>
          <p:cNvPr id="3" name="Content Placeholder 2">
            <a:extLst>
              <a:ext uri="{FF2B5EF4-FFF2-40B4-BE49-F238E27FC236}">
                <a16:creationId xmlns:a16="http://schemas.microsoft.com/office/drawing/2014/main" id="{111D73BC-CE95-4AA5-8541-130D33D65F39}"/>
              </a:ext>
            </a:extLst>
          </p:cNvPr>
          <p:cNvSpPr>
            <a:spLocks noGrp="1"/>
          </p:cNvSpPr>
          <p:nvPr>
            <p:ph idx="1"/>
          </p:nvPr>
        </p:nvSpPr>
        <p:spPr>
          <a:xfrm>
            <a:off x="258417" y="1143000"/>
            <a:ext cx="8557592" cy="5396948"/>
          </a:xfrm>
        </p:spPr>
        <p:txBody>
          <a:bodyPr>
            <a:normAutofit lnSpcReduction="10000"/>
          </a:bodyPr>
          <a:lstStyle/>
          <a:p>
            <a:pPr marL="0" indent="0">
              <a:buNone/>
            </a:pPr>
            <a:r>
              <a:rPr lang="en-US" dirty="0"/>
              <a:t>If I had to find the GCF between </a:t>
            </a:r>
            <a:r>
              <a:rPr lang="en-US" b="1" dirty="0"/>
              <a:t>12</a:t>
            </a:r>
            <a:r>
              <a:rPr lang="en-US" dirty="0"/>
              <a:t> and </a:t>
            </a:r>
            <a:r>
              <a:rPr lang="en-US" b="1" dirty="0"/>
              <a:t>30</a:t>
            </a:r>
            <a:r>
              <a:rPr lang="en-US" dirty="0"/>
              <a:t> I would first list out the factors</a:t>
            </a:r>
          </a:p>
          <a:p>
            <a:endParaRPr lang="en-US" dirty="0"/>
          </a:p>
          <a:p>
            <a:pPr marL="0" indent="0">
              <a:buNone/>
            </a:pPr>
            <a:r>
              <a:rPr lang="en-US" dirty="0"/>
              <a:t>A shortcut would be to go for the smaller number first.  So let’s find the factors for </a:t>
            </a:r>
            <a:r>
              <a:rPr lang="en-US" b="1" dirty="0"/>
              <a:t>12</a:t>
            </a:r>
          </a:p>
          <a:p>
            <a:pPr marL="0" indent="0">
              <a:buNone/>
            </a:pPr>
            <a:endParaRPr lang="en-US" dirty="0"/>
          </a:p>
          <a:p>
            <a:pPr marL="0" indent="0">
              <a:buNone/>
            </a:pPr>
            <a:r>
              <a:rPr lang="en-US" dirty="0"/>
              <a:t>12:  1, 2, 3, 4, 6, 12 </a:t>
            </a:r>
          </a:p>
          <a:p>
            <a:pPr marL="0" indent="0">
              <a:buNone/>
            </a:pPr>
            <a:endParaRPr lang="en-US" dirty="0"/>
          </a:p>
          <a:p>
            <a:pPr marL="0" indent="0">
              <a:buNone/>
            </a:pPr>
            <a:r>
              <a:rPr lang="en-US" dirty="0"/>
              <a:t>With the factors written for </a:t>
            </a:r>
            <a:r>
              <a:rPr lang="en-US" b="1" dirty="0"/>
              <a:t>12</a:t>
            </a:r>
            <a:r>
              <a:rPr lang="en-US" dirty="0"/>
              <a:t> we can see if any of those numbers go into </a:t>
            </a:r>
            <a:r>
              <a:rPr lang="en-US" b="1" dirty="0"/>
              <a:t>30</a:t>
            </a:r>
            <a:r>
              <a:rPr lang="en-US" dirty="0"/>
              <a:t>.  This way we avoid spending time finding higher number factors for </a:t>
            </a:r>
            <a:r>
              <a:rPr lang="en-US" b="1" dirty="0"/>
              <a:t>30</a:t>
            </a:r>
            <a:r>
              <a:rPr lang="en-US" dirty="0"/>
              <a:t> which won’t go into </a:t>
            </a:r>
            <a:r>
              <a:rPr lang="en-US" b="1" dirty="0"/>
              <a:t>12.</a:t>
            </a:r>
          </a:p>
        </p:txBody>
      </p:sp>
    </p:spTree>
    <p:extLst>
      <p:ext uri="{BB962C8B-B14F-4D97-AF65-F5344CB8AC3E}">
        <p14:creationId xmlns:p14="http://schemas.microsoft.com/office/powerpoint/2010/main" val="984584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6472E-E696-457E-AE6A-7E4BD633E1C7}"/>
              </a:ext>
            </a:extLst>
          </p:cNvPr>
          <p:cNvSpPr>
            <a:spLocks noGrp="1"/>
          </p:cNvSpPr>
          <p:nvPr>
            <p:ph type="title"/>
          </p:nvPr>
        </p:nvSpPr>
        <p:spPr>
          <a:xfrm>
            <a:off x="0" y="0"/>
            <a:ext cx="9131576" cy="924339"/>
          </a:xfrm>
          <a:solidFill>
            <a:srgbClr val="99FFCC"/>
          </a:solidFill>
        </p:spPr>
        <p:txBody>
          <a:bodyPr/>
          <a:lstStyle/>
          <a:p>
            <a:pPr algn="ctr"/>
            <a:r>
              <a:rPr lang="en-US" b="1" dirty="0"/>
              <a:t>Take out the Little One first</a:t>
            </a:r>
          </a:p>
        </p:txBody>
      </p:sp>
      <p:sp>
        <p:nvSpPr>
          <p:cNvPr id="3" name="Content Placeholder 2">
            <a:extLst>
              <a:ext uri="{FF2B5EF4-FFF2-40B4-BE49-F238E27FC236}">
                <a16:creationId xmlns:a16="http://schemas.microsoft.com/office/drawing/2014/main" id="{111D73BC-CE95-4AA5-8541-130D33D65F39}"/>
              </a:ext>
            </a:extLst>
          </p:cNvPr>
          <p:cNvSpPr>
            <a:spLocks noGrp="1"/>
          </p:cNvSpPr>
          <p:nvPr>
            <p:ph idx="1"/>
          </p:nvPr>
        </p:nvSpPr>
        <p:spPr>
          <a:xfrm>
            <a:off x="1" y="1143000"/>
            <a:ext cx="9131576" cy="5595730"/>
          </a:xfrm>
        </p:spPr>
        <p:txBody>
          <a:bodyPr>
            <a:normAutofit/>
          </a:bodyPr>
          <a:lstStyle/>
          <a:p>
            <a:pPr marL="0" indent="0">
              <a:buNone/>
            </a:pPr>
            <a:r>
              <a:rPr lang="en-US" b="1" dirty="0"/>
              <a:t>12:  </a:t>
            </a:r>
            <a:r>
              <a:rPr lang="en-US" dirty="0"/>
              <a:t>1, 2, 3, 4, 6, 12 </a:t>
            </a:r>
          </a:p>
          <a:p>
            <a:pPr marL="0" indent="0">
              <a:buNone/>
            </a:pPr>
            <a:endParaRPr lang="en-US" dirty="0"/>
          </a:p>
          <a:p>
            <a:pPr marL="0" indent="0">
              <a:buNone/>
            </a:pPr>
            <a:r>
              <a:rPr lang="en-US" b="1" dirty="0"/>
              <a:t>We start with 12 because it’s the largest number.  Does 12 go evenly into 30?</a:t>
            </a:r>
          </a:p>
          <a:p>
            <a:pPr marL="0" indent="0">
              <a:buNone/>
            </a:pPr>
            <a:r>
              <a:rPr lang="en-US" dirty="0"/>
              <a:t>12 – 24 – 36 		</a:t>
            </a:r>
            <a:r>
              <a:rPr lang="en-US" b="1" dirty="0">
                <a:solidFill>
                  <a:srgbClr val="FFFF00"/>
                </a:solidFill>
                <a:highlight>
                  <a:srgbClr val="FF0000"/>
                </a:highlight>
              </a:rPr>
              <a:t>NOPE</a:t>
            </a:r>
          </a:p>
          <a:p>
            <a:pPr marL="0" indent="0">
              <a:buNone/>
            </a:pPr>
            <a:endParaRPr lang="en-US" dirty="0"/>
          </a:p>
          <a:p>
            <a:pPr marL="0" indent="0">
              <a:buNone/>
            </a:pPr>
            <a:r>
              <a:rPr lang="en-US" dirty="0"/>
              <a:t>What about 6, the second largest number? Does 6 go into 30?</a:t>
            </a:r>
          </a:p>
          <a:p>
            <a:pPr marL="0" indent="0">
              <a:buNone/>
            </a:pPr>
            <a:r>
              <a:rPr lang="en-US" dirty="0"/>
              <a:t>6 – 12 – 18 – 24 – 30 		</a:t>
            </a:r>
            <a:r>
              <a:rPr lang="en-US" b="1" dirty="0">
                <a:solidFill>
                  <a:schemeClr val="bg1"/>
                </a:solidFill>
                <a:highlight>
                  <a:srgbClr val="008000"/>
                </a:highlight>
              </a:rPr>
              <a:t>It does!  </a:t>
            </a:r>
          </a:p>
          <a:p>
            <a:pPr marL="0" indent="0">
              <a:buNone/>
            </a:pPr>
            <a:endParaRPr lang="en-US" dirty="0"/>
          </a:p>
          <a:p>
            <a:pPr marL="0" indent="0">
              <a:buNone/>
            </a:pPr>
            <a:r>
              <a:rPr lang="en-US" dirty="0"/>
              <a:t>6 is the highest number which can be evenly multiplied into 12 and 30 making it the GREATEST COMMON FACTOR</a:t>
            </a:r>
          </a:p>
        </p:txBody>
      </p:sp>
    </p:spTree>
    <p:extLst>
      <p:ext uri="{BB962C8B-B14F-4D97-AF65-F5344CB8AC3E}">
        <p14:creationId xmlns:p14="http://schemas.microsoft.com/office/powerpoint/2010/main" val="3494125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0AC89-EAA3-49BF-B332-5AE6B2B33D0D}"/>
              </a:ext>
            </a:extLst>
          </p:cNvPr>
          <p:cNvSpPr>
            <a:spLocks noGrp="1"/>
          </p:cNvSpPr>
          <p:nvPr>
            <p:ph type="title"/>
          </p:nvPr>
        </p:nvSpPr>
        <p:spPr>
          <a:solidFill>
            <a:schemeClr val="bg1">
              <a:lumMod val="85000"/>
            </a:schemeClr>
          </a:solidFill>
          <a:ln>
            <a:solidFill>
              <a:srgbClr val="66CCFF"/>
            </a:solidFill>
          </a:ln>
        </p:spPr>
        <p:txBody>
          <a:bodyPr>
            <a:normAutofit fontScale="90000"/>
          </a:bodyPr>
          <a:lstStyle/>
          <a:p>
            <a:pPr algn="ctr"/>
            <a:r>
              <a:rPr lang="en-US" sz="5400" b="1" dirty="0"/>
              <a:t>Practice (answers on next slide)</a:t>
            </a:r>
          </a:p>
        </p:txBody>
      </p:sp>
      <p:sp>
        <p:nvSpPr>
          <p:cNvPr id="3" name="Content Placeholder 2">
            <a:extLst>
              <a:ext uri="{FF2B5EF4-FFF2-40B4-BE49-F238E27FC236}">
                <a16:creationId xmlns:a16="http://schemas.microsoft.com/office/drawing/2014/main" id="{D7933200-E22A-4762-9E74-D1A2BBA09726}"/>
              </a:ext>
            </a:extLst>
          </p:cNvPr>
          <p:cNvSpPr>
            <a:spLocks noGrp="1"/>
          </p:cNvSpPr>
          <p:nvPr>
            <p:ph idx="1"/>
          </p:nvPr>
        </p:nvSpPr>
        <p:spPr/>
        <p:txBody>
          <a:bodyPr/>
          <a:lstStyle/>
          <a:p>
            <a:pPr marL="0" indent="0">
              <a:buNone/>
            </a:pPr>
            <a:r>
              <a:rPr lang="en-US" dirty="0"/>
              <a:t>Find the GCF for the following pairs</a:t>
            </a:r>
          </a:p>
          <a:p>
            <a:pPr marL="0" indent="0">
              <a:buNone/>
            </a:pPr>
            <a:endParaRPr lang="en-US" dirty="0"/>
          </a:p>
          <a:p>
            <a:pPr marL="514350" indent="-514350">
              <a:buFont typeface="Arial" panose="020B0604020202020204" pitchFamily="34" charset="0"/>
              <a:buAutoNum type="arabicPeriod"/>
            </a:pPr>
            <a:r>
              <a:rPr lang="en-US" dirty="0"/>
              <a:t>8 and 20</a:t>
            </a:r>
          </a:p>
          <a:p>
            <a:pPr marL="514350" indent="-514350">
              <a:buFont typeface="Arial" panose="020B0604020202020204" pitchFamily="34" charset="0"/>
              <a:buAutoNum type="arabicPeriod"/>
            </a:pPr>
            <a:r>
              <a:rPr lang="en-US" dirty="0"/>
              <a:t>9 and 15</a:t>
            </a:r>
          </a:p>
          <a:p>
            <a:pPr marL="514350" indent="-514350">
              <a:buFont typeface="Arial" panose="020B0604020202020204" pitchFamily="34" charset="0"/>
              <a:buAutoNum type="arabicPeriod"/>
            </a:pPr>
            <a:r>
              <a:rPr lang="en-US" dirty="0"/>
              <a:t>52 and 13</a:t>
            </a:r>
          </a:p>
          <a:p>
            <a:pPr marL="514350" indent="-514350">
              <a:buAutoNum type="arabicPeriod"/>
            </a:pPr>
            <a:r>
              <a:rPr lang="en-US" dirty="0"/>
              <a:t>48 and 66</a:t>
            </a:r>
          </a:p>
          <a:p>
            <a:pPr marL="514350" indent="-514350">
              <a:buAutoNum type="arabicPeriod"/>
            </a:pPr>
            <a:endParaRPr lang="en-US" dirty="0"/>
          </a:p>
        </p:txBody>
      </p:sp>
    </p:spTree>
    <p:extLst>
      <p:ext uri="{BB962C8B-B14F-4D97-AF65-F5344CB8AC3E}">
        <p14:creationId xmlns:p14="http://schemas.microsoft.com/office/powerpoint/2010/main" val="2800069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0AC89-EAA3-49BF-B332-5AE6B2B33D0D}"/>
              </a:ext>
            </a:extLst>
          </p:cNvPr>
          <p:cNvSpPr>
            <a:spLocks noGrp="1"/>
          </p:cNvSpPr>
          <p:nvPr>
            <p:ph type="title"/>
          </p:nvPr>
        </p:nvSpPr>
        <p:spPr>
          <a:solidFill>
            <a:schemeClr val="bg1">
              <a:lumMod val="85000"/>
            </a:schemeClr>
          </a:solidFill>
          <a:ln>
            <a:solidFill>
              <a:srgbClr val="66CCFF"/>
            </a:solidFill>
          </a:ln>
        </p:spPr>
        <p:txBody>
          <a:bodyPr>
            <a:normAutofit/>
          </a:bodyPr>
          <a:lstStyle/>
          <a:p>
            <a:pPr algn="ctr"/>
            <a:r>
              <a:rPr lang="en-US" sz="5400" b="1" dirty="0"/>
              <a:t>Practice Answers </a:t>
            </a:r>
          </a:p>
        </p:txBody>
      </p:sp>
      <p:sp>
        <p:nvSpPr>
          <p:cNvPr id="3" name="Content Placeholder 2">
            <a:extLst>
              <a:ext uri="{FF2B5EF4-FFF2-40B4-BE49-F238E27FC236}">
                <a16:creationId xmlns:a16="http://schemas.microsoft.com/office/drawing/2014/main" id="{D7933200-E22A-4762-9E74-D1A2BBA09726}"/>
              </a:ext>
            </a:extLst>
          </p:cNvPr>
          <p:cNvSpPr>
            <a:spLocks noGrp="1"/>
          </p:cNvSpPr>
          <p:nvPr>
            <p:ph idx="1"/>
          </p:nvPr>
        </p:nvSpPr>
        <p:spPr/>
        <p:txBody>
          <a:bodyPr/>
          <a:lstStyle/>
          <a:p>
            <a:pPr marL="0" indent="0">
              <a:buNone/>
            </a:pPr>
            <a:r>
              <a:rPr lang="en-US" dirty="0"/>
              <a:t>Find the GCF for the following pairs</a:t>
            </a:r>
          </a:p>
          <a:p>
            <a:pPr marL="0" indent="0">
              <a:buNone/>
            </a:pPr>
            <a:endParaRPr lang="en-US" dirty="0"/>
          </a:p>
          <a:p>
            <a:pPr marL="514350" indent="-514350">
              <a:buFont typeface="Arial" panose="020B0604020202020204" pitchFamily="34" charset="0"/>
              <a:buAutoNum type="arabicPeriod"/>
            </a:pPr>
            <a:r>
              <a:rPr lang="en-US" dirty="0"/>
              <a:t>8 and 20		</a:t>
            </a:r>
            <a:r>
              <a:rPr lang="en-US" b="1" dirty="0"/>
              <a:t>GCF = 4</a:t>
            </a:r>
          </a:p>
          <a:p>
            <a:pPr marL="514350" indent="-514350">
              <a:buFont typeface="Arial" panose="020B0604020202020204" pitchFamily="34" charset="0"/>
              <a:buAutoNum type="arabicPeriod"/>
            </a:pPr>
            <a:r>
              <a:rPr lang="en-US" dirty="0"/>
              <a:t>9 and 15		</a:t>
            </a:r>
            <a:r>
              <a:rPr lang="en-US" b="1" dirty="0"/>
              <a:t>GCF = 3</a:t>
            </a:r>
          </a:p>
          <a:p>
            <a:pPr marL="514350" indent="-514350">
              <a:buFont typeface="Arial" panose="020B0604020202020204" pitchFamily="34" charset="0"/>
              <a:buAutoNum type="arabicPeriod"/>
            </a:pPr>
            <a:r>
              <a:rPr lang="en-US" dirty="0"/>
              <a:t>52 and 13	</a:t>
            </a:r>
            <a:r>
              <a:rPr lang="en-US" b="1" dirty="0"/>
              <a:t>GCF = 13</a:t>
            </a:r>
          </a:p>
          <a:p>
            <a:pPr marL="514350" indent="-514350">
              <a:buAutoNum type="arabicPeriod"/>
            </a:pPr>
            <a:r>
              <a:rPr lang="en-US" dirty="0"/>
              <a:t>48 and 66	</a:t>
            </a:r>
            <a:r>
              <a:rPr lang="en-US" b="1" dirty="0"/>
              <a:t>GCF = 6</a:t>
            </a:r>
          </a:p>
          <a:p>
            <a:pPr marL="514350" indent="-514350">
              <a:buAutoNum type="arabicPeriod"/>
            </a:pPr>
            <a:endParaRPr lang="en-US" dirty="0"/>
          </a:p>
        </p:txBody>
      </p:sp>
    </p:spTree>
    <p:extLst>
      <p:ext uri="{BB962C8B-B14F-4D97-AF65-F5344CB8AC3E}">
        <p14:creationId xmlns:p14="http://schemas.microsoft.com/office/powerpoint/2010/main" val="4240282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6FEB5-C1AA-4CDF-8ADD-DF385D842E56}"/>
              </a:ext>
            </a:extLst>
          </p:cNvPr>
          <p:cNvSpPr>
            <a:spLocks noGrp="1"/>
          </p:cNvSpPr>
          <p:nvPr>
            <p:ph type="title"/>
          </p:nvPr>
        </p:nvSpPr>
        <p:spPr>
          <a:solidFill>
            <a:srgbClr val="C00000"/>
          </a:solidFill>
          <a:ln>
            <a:solidFill>
              <a:srgbClr val="FFFFCC"/>
            </a:solidFill>
          </a:ln>
        </p:spPr>
        <p:txBody>
          <a:bodyPr>
            <a:normAutofit/>
          </a:bodyPr>
          <a:lstStyle/>
          <a:p>
            <a:pPr algn="ctr"/>
            <a:r>
              <a:rPr lang="en-US" sz="8000" b="1" i="1" dirty="0">
                <a:solidFill>
                  <a:srgbClr val="FFFFCC"/>
                </a:solidFill>
              </a:rPr>
              <a:t>Factoring</a:t>
            </a:r>
          </a:p>
        </p:txBody>
      </p:sp>
      <p:sp>
        <p:nvSpPr>
          <p:cNvPr id="3" name="Content Placeholder 2">
            <a:extLst>
              <a:ext uri="{FF2B5EF4-FFF2-40B4-BE49-F238E27FC236}">
                <a16:creationId xmlns:a16="http://schemas.microsoft.com/office/drawing/2014/main" id="{CE5C1DA5-F07C-4363-9840-9D8C766306A3}"/>
              </a:ext>
            </a:extLst>
          </p:cNvPr>
          <p:cNvSpPr>
            <a:spLocks noGrp="1"/>
          </p:cNvSpPr>
          <p:nvPr>
            <p:ph idx="1"/>
          </p:nvPr>
        </p:nvSpPr>
        <p:spPr>
          <a:xfrm>
            <a:off x="437321" y="1825625"/>
            <a:ext cx="8448261" cy="4667249"/>
          </a:xfrm>
        </p:spPr>
        <p:txBody>
          <a:bodyPr>
            <a:normAutofit/>
          </a:bodyPr>
          <a:lstStyle/>
          <a:p>
            <a:r>
              <a:rPr lang="en-US" dirty="0"/>
              <a:t>Once you feel confident in finding the greatest common factor then factoring will be very simple and (honestly) </a:t>
            </a:r>
            <a:r>
              <a:rPr lang="en-US" dirty="0" err="1"/>
              <a:t>kinda</a:t>
            </a:r>
            <a:r>
              <a:rPr lang="en-US" dirty="0"/>
              <a:t> fun.</a:t>
            </a:r>
          </a:p>
          <a:p>
            <a:endParaRPr lang="en-US" dirty="0"/>
          </a:p>
          <a:p>
            <a:r>
              <a:rPr lang="en-US" dirty="0"/>
              <a:t>Factoring is “splitting” an expression into a multiplication of smaller expressions.</a:t>
            </a:r>
          </a:p>
          <a:p>
            <a:r>
              <a:rPr lang="en-US" dirty="0"/>
              <a:t>It’s always, in many ways, the exact opposite of distributing.  </a:t>
            </a:r>
          </a:p>
          <a:p>
            <a:endParaRPr lang="en-US" dirty="0"/>
          </a:p>
          <a:p>
            <a:r>
              <a:rPr lang="en-US" dirty="0"/>
              <a:t>Let’s see how all that makes sense.</a:t>
            </a:r>
          </a:p>
        </p:txBody>
      </p:sp>
    </p:spTree>
    <p:extLst>
      <p:ext uri="{BB962C8B-B14F-4D97-AF65-F5344CB8AC3E}">
        <p14:creationId xmlns:p14="http://schemas.microsoft.com/office/powerpoint/2010/main" val="729174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54CC2-C800-412D-9FEF-9DB0CB63189D}"/>
              </a:ext>
            </a:extLst>
          </p:cNvPr>
          <p:cNvSpPr>
            <a:spLocks noGrp="1"/>
          </p:cNvSpPr>
          <p:nvPr>
            <p:ph type="title"/>
          </p:nvPr>
        </p:nvSpPr>
        <p:spPr/>
        <p:txBody>
          <a:bodyPr/>
          <a:lstStyle/>
          <a:p>
            <a:r>
              <a:rPr lang="en-US" dirty="0"/>
              <a:t>How Factoring Works</a:t>
            </a:r>
          </a:p>
        </p:txBody>
      </p:sp>
      <p:sp>
        <p:nvSpPr>
          <p:cNvPr id="3" name="Content Placeholder 2">
            <a:extLst>
              <a:ext uri="{FF2B5EF4-FFF2-40B4-BE49-F238E27FC236}">
                <a16:creationId xmlns:a16="http://schemas.microsoft.com/office/drawing/2014/main" id="{98CD7019-690B-48C7-A783-F905D5CEDFC4}"/>
              </a:ext>
            </a:extLst>
          </p:cNvPr>
          <p:cNvSpPr>
            <a:spLocks noGrp="1"/>
          </p:cNvSpPr>
          <p:nvPr>
            <p:ph idx="1"/>
          </p:nvPr>
        </p:nvSpPr>
        <p:spPr/>
        <p:txBody>
          <a:bodyPr/>
          <a:lstStyle/>
          <a:p>
            <a:pPr marL="0" indent="0">
              <a:buNone/>
            </a:pPr>
            <a:r>
              <a:rPr lang="en-US" dirty="0"/>
              <a:t>Let’s see you have the expression (6x + 24) and you need a smaller coefficient for your variable.  6 is too much for me right now – I need something smaller.</a:t>
            </a:r>
          </a:p>
          <a:p>
            <a:pPr marL="0" indent="0">
              <a:buNone/>
            </a:pPr>
            <a:endParaRPr lang="en-US" dirty="0"/>
          </a:p>
          <a:p>
            <a:pPr marL="0" indent="0">
              <a:buNone/>
            </a:pPr>
            <a:r>
              <a:rPr lang="en-US" dirty="0"/>
              <a:t>To have a smaller coefficient we must find the GCF for all the terms inside the parenthesis and “pull it out”</a:t>
            </a:r>
          </a:p>
          <a:p>
            <a:pPr marL="0" indent="0">
              <a:buNone/>
            </a:pPr>
            <a:endParaRPr lang="en-US" dirty="0"/>
          </a:p>
          <a:p>
            <a:pPr marL="0" indent="0">
              <a:buNone/>
            </a:pPr>
            <a:r>
              <a:rPr lang="en-US" dirty="0"/>
              <a:t>The next slide will start this process</a:t>
            </a:r>
          </a:p>
        </p:txBody>
      </p:sp>
    </p:spTree>
    <p:extLst>
      <p:ext uri="{BB962C8B-B14F-4D97-AF65-F5344CB8AC3E}">
        <p14:creationId xmlns:p14="http://schemas.microsoft.com/office/powerpoint/2010/main" val="2892190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ECE36-02BF-4862-AC89-E06BB559D62D}"/>
              </a:ext>
            </a:extLst>
          </p:cNvPr>
          <p:cNvSpPr>
            <a:spLocks noGrp="1"/>
          </p:cNvSpPr>
          <p:nvPr>
            <p:ph type="title"/>
          </p:nvPr>
        </p:nvSpPr>
        <p:spPr>
          <a:xfrm>
            <a:off x="0" y="18256"/>
            <a:ext cx="9144000" cy="588032"/>
          </a:xfrm>
          <a:solidFill>
            <a:srgbClr val="FFC000"/>
          </a:solidFill>
        </p:spPr>
        <p:txBody>
          <a:bodyPr>
            <a:normAutofit fontScale="90000"/>
          </a:bodyPr>
          <a:lstStyle/>
          <a:p>
            <a:pPr algn="ctr"/>
            <a:r>
              <a:rPr lang="en-US" b="1" dirty="0"/>
              <a:t>Factoring 6x + 24</a:t>
            </a:r>
          </a:p>
        </p:txBody>
      </p:sp>
      <p:sp>
        <p:nvSpPr>
          <p:cNvPr id="3" name="Content Placeholder 2">
            <a:extLst>
              <a:ext uri="{FF2B5EF4-FFF2-40B4-BE49-F238E27FC236}">
                <a16:creationId xmlns:a16="http://schemas.microsoft.com/office/drawing/2014/main" id="{41077766-F3A4-4A43-8EA9-4406F238F7BC}"/>
              </a:ext>
            </a:extLst>
          </p:cNvPr>
          <p:cNvSpPr>
            <a:spLocks noGrp="1"/>
          </p:cNvSpPr>
          <p:nvPr>
            <p:ph idx="1"/>
          </p:nvPr>
        </p:nvSpPr>
        <p:spPr>
          <a:xfrm>
            <a:off x="119270" y="785191"/>
            <a:ext cx="8865704" cy="5854148"/>
          </a:xfrm>
        </p:spPr>
        <p:txBody>
          <a:bodyPr/>
          <a:lstStyle/>
          <a:p>
            <a:pPr marL="0" indent="0">
              <a:buNone/>
            </a:pPr>
            <a:r>
              <a:rPr lang="en-US" dirty="0"/>
              <a:t>6: 1, 2, 3, 6</a:t>
            </a:r>
          </a:p>
          <a:p>
            <a:pPr marL="0" indent="0">
              <a:buNone/>
            </a:pPr>
            <a:r>
              <a:rPr lang="en-US" dirty="0"/>
              <a:t>24: 1, 2, 3, 4, 6, 8, 12, 24</a:t>
            </a:r>
          </a:p>
          <a:p>
            <a:pPr marL="0" indent="0">
              <a:buNone/>
            </a:pPr>
            <a:r>
              <a:rPr lang="en-US" dirty="0"/>
              <a:t>GCF = 6</a:t>
            </a:r>
          </a:p>
          <a:p>
            <a:pPr marL="0" indent="0">
              <a:buNone/>
            </a:pPr>
            <a:endParaRPr lang="en-US" sz="1400" dirty="0"/>
          </a:p>
          <a:p>
            <a:pPr marL="0" indent="0">
              <a:buNone/>
            </a:pPr>
            <a:r>
              <a:rPr lang="en-US" dirty="0"/>
              <a:t>Since the GCF is 6 we take it out.            6(  ?  +   ?   )</a:t>
            </a:r>
          </a:p>
          <a:p>
            <a:pPr marL="0" indent="0">
              <a:buNone/>
            </a:pPr>
            <a:endParaRPr lang="en-US" sz="900" dirty="0"/>
          </a:p>
          <a:p>
            <a:pPr marL="0" indent="0">
              <a:buNone/>
            </a:pPr>
            <a:r>
              <a:rPr lang="en-US" dirty="0"/>
              <a:t>Now we need to fill in the parenthesis so how many times does 6 go into 6x?  To figure this out we divide 6 by 6 and get 1.  </a:t>
            </a:r>
          </a:p>
          <a:p>
            <a:pPr marL="0" indent="0">
              <a:buNone/>
            </a:pPr>
            <a:r>
              <a:rPr lang="en-US" dirty="0"/>
              <a:t>So our updated expression should look like:</a:t>
            </a:r>
          </a:p>
          <a:p>
            <a:pPr marL="0" indent="0">
              <a:buNone/>
            </a:pPr>
            <a:endParaRPr lang="en-US" dirty="0"/>
          </a:p>
          <a:p>
            <a:pPr marL="0" indent="0">
              <a:buNone/>
            </a:pPr>
            <a:r>
              <a:rPr lang="en-US" dirty="0"/>
              <a:t>6(1x + ? )       OR     6(x + ?)</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712C5C78-1A8F-4A3B-A350-FF2622DB17A6}"/>
              </a:ext>
            </a:extLst>
          </p:cNvPr>
          <p:cNvSpPr txBox="1"/>
          <p:nvPr/>
        </p:nvSpPr>
        <p:spPr>
          <a:xfrm>
            <a:off x="4909930" y="5334145"/>
            <a:ext cx="4234070" cy="1477328"/>
          </a:xfrm>
          <a:prstGeom prst="rect">
            <a:avLst/>
          </a:prstGeom>
          <a:solidFill>
            <a:srgbClr val="FFFFCC"/>
          </a:solidFill>
          <a:ln>
            <a:solidFill>
              <a:schemeClr val="tx1"/>
            </a:solidFill>
          </a:ln>
        </p:spPr>
        <p:txBody>
          <a:bodyPr wrap="square" rtlCol="0">
            <a:spAutoFit/>
          </a:bodyPr>
          <a:lstStyle/>
          <a:p>
            <a:pPr algn="ctr"/>
            <a:r>
              <a:rPr lang="en-US" b="1" u="sng" dirty="0"/>
              <a:t>REMEMBER</a:t>
            </a:r>
          </a:p>
          <a:p>
            <a:r>
              <a:rPr lang="en-US" dirty="0"/>
              <a:t>You can multiply variables by constants because multiplication is just Extreme Adding</a:t>
            </a:r>
          </a:p>
          <a:p>
            <a:r>
              <a:rPr lang="en-US" dirty="0"/>
              <a:t>Ex:  2f x 4 = 2f + 2f + 2f + 2f</a:t>
            </a:r>
          </a:p>
        </p:txBody>
      </p:sp>
    </p:spTree>
    <p:extLst>
      <p:ext uri="{BB962C8B-B14F-4D97-AF65-F5344CB8AC3E}">
        <p14:creationId xmlns:p14="http://schemas.microsoft.com/office/powerpoint/2010/main" val="2601448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ECE36-02BF-4862-AC89-E06BB559D62D}"/>
              </a:ext>
            </a:extLst>
          </p:cNvPr>
          <p:cNvSpPr>
            <a:spLocks noGrp="1"/>
          </p:cNvSpPr>
          <p:nvPr>
            <p:ph type="title"/>
          </p:nvPr>
        </p:nvSpPr>
        <p:spPr>
          <a:xfrm>
            <a:off x="0" y="18256"/>
            <a:ext cx="9144000" cy="588032"/>
          </a:xfrm>
          <a:solidFill>
            <a:srgbClr val="FFC000"/>
          </a:solidFill>
        </p:spPr>
        <p:txBody>
          <a:bodyPr>
            <a:normAutofit fontScale="90000"/>
          </a:bodyPr>
          <a:lstStyle/>
          <a:p>
            <a:pPr algn="ctr"/>
            <a:r>
              <a:rPr lang="en-US" b="1" dirty="0"/>
              <a:t>Factoring 6x + 24</a:t>
            </a:r>
          </a:p>
        </p:txBody>
      </p:sp>
      <p:sp>
        <p:nvSpPr>
          <p:cNvPr id="3" name="Content Placeholder 2">
            <a:extLst>
              <a:ext uri="{FF2B5EF4-FFF2-40B4-BE49-F238E27FC236}">
                <a16:creationId xmlns:a16="http://schemas.microsoft.com/office/drawing/2014/main" id="{41077766-F3A4-4A43-8EA9-4406F238F7BC}"/>
              </a:ext>
            </a:extLst>
          </p:cNvPr>
          <p:cNvSpPr>
            <a:spLocks noGrp="1"/>
          </p:cNvSpPr>
          <p:nvPr>
            <p:ph idx="1"/>
          </p:nvPr>
        </p:nvSpPr>
        <p:spPr>
          <a:xfrm>
            <a:off x="119270" y="785191"/>
            <a:ext cx="8865704" cy="5854148"/>
          </a:xfrm>
        </p:spPr>
        <p:txBody>
          <a:bodyPr/>
          <a:lstStyle/>
          <a:p>
            <a:pPr marL="0" indent="0">
              <a:buNone/>
            </a:pPr>
            <a:r>
              <a:rPr lang="en-US" dirty="0"/>
              <a:t>6(1x + ? )       OR     6(x + ?)</a:t>
            </a:r>
          </a:p>
          <a:p>
            <a:pPr marL="0" indent="0">
              <a:buNone/>
            </a:pPr>
            <a:endParaRPr lang="en-US" dirty="0"/>
          </a:p>
          <a:p>
            <a:pPr marL="0" indent="0">
              <a:buNone/>
            </a:pPr>
            <a:r>
              <a:rPr lang="en-US" dirty="0"/>
              <a:t>Next, we see how many times 6 goes into 24.  24 divided by 6 is 4.  This means 4 would go inside the parenthesis.</a:t>
            </a:r>
          </a:p>
          <a:p>
            <a:pPr marL="0" indent="0">
              <a:buNone/>
            </a:pPr>
            <a:endParaRPr lang="en-US" dirty="0"/>
          </a:p>
          <a:p>
            <a:pPr marL="0" indent="0" algn="ctr">
              <a:buNone/>
            </a:pPr>
            <a:r>
              <a:rPr lang="en-US" sz="4800" b="1" dirty="0"/>
              <a:t>6(x + 4)   </a:t>
            </a:r>
          </a:p>
          <a:p>
            <a:pPr marL="0" indent="0">
              <a:buNone/>
            </a:pPr>
            <a:endParaRPr lang="en-US" sz="1100" b="1" dirty="0"/>
          </a:p>
          <a:p>
            <a:pPr marL="0" indent="0">
              <a:buNone/>
            </a:pPr>
            <a:r>
              <a:rPr lang="en-US" dirty="0"/>
              <a:t>This is the final answer if you were asked to factor</a:t>
            </a:r>
          </a:p>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2A026317-535A-4630-B828-C4042B2A71E3}"/>
              </a:ext>
            </a:extLst>
          </p:cNvPr>
          <p:cNvSpPr txBox="1"/>
          <p:nvPr/>
        </p:nvSpPr>
        <p:spPr>
          <a:xfrm>
            <a:off x="0" y="5198164"/>
            <a:ext cx="9144000" cy="1200329"/>
          </a:xfrm>
          <a:prstGeom prst="rect">
            <a:avLst/>
          </a:prstGeom>
          <a:solidFill>
            <a:srgbClr val="FFFF00"/>
          </a:solidFill>
          <a:ln>
            <a:solidFill>
              <a:srgbClr val="66CCFF"/>
            </a:solidFill>
          </a:ln>
        </p:spPr>
        <p:txBody>
          <a:bodyPr wrap="square" rtlCol="0">
            <a:spAutoFit/>
          </a:bodyPr>
          <a:lstStyle/>
          <a:p>
            <a:r>
              <a:rPr lang="en-US" b="1" dirty="0"/>
              <a:t>Remember:  </a:t>
            </a:r>
            <a:r>
              <a:rPr lang="en-US" dirty="0"/>
              <a:t>Much like simplifying fractions, when factoring you want to make it so you can’t factor anymore.</a:t>
            </a:r>
          </a:p>
          <a:p>
            <a:r>
              <a:rPr lang="en-US" b="1" dirty="0"/>
              <a:t>WHAT THIS MEANS:  </a:t>
            </a:r>
            <a:r>
              <a:rPr lang="en-US" dirty="0"/>
              <a:t>You could factor out 2 and have 2(3 + 12) but that’s not fully factored out.  It would be simplifying 4/8 to 2/4 and not ½.  Find the smallest/simplest form (through GCF)</a:t>
            </a:r>
          </a:p>
        </p:txBody>
      </p:sp>
    </p:spTree>
    <p:extLst>
      <p:ext uri="{BB962C8B-B14F-4D97-AF65-F5344CB8AC3E}">
        <p14:creationId xmlns:p14="http://schemas.microsoft.com/office/powerpoint/2010/main" val="2094016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ECE36-02BF-4862-AC89-E06BB559D62D}"/>
              </a:ext>
            </a:extLst>
          </p:cNvPr>
          <p:cNvSpPr>
            <a:spLocks noGrp="1"/>
          </p:cNvSpPr>
          <p:nvPr>
            <p:ph type="title"/>
          </p:nvPr>
        </p:nvSpPr>
        <p:spPr>
          <a:xfrm>
            <a:off x="0" y="18256"/>
            <a:ext cx="9144000" cy="588032"/>
          </a:xfrm>
          <a:solidFill>
            <a:srgbClr val="FFC000"/>
          </a:solidFill>
        </p:spPr>
        <p:txBody>
          <a:bodyPr>
            <a:normAutofit fontScale="90000"/>
          </a:bodyPr>
          <a:lstStyle/>
          <a:p>
            <a:pPr algn="ctr"/>
            <a:r>
              <a:rPr lang="en-US" b="1" dirty="0"/>
              <a:t>Factoring 6x + 24</a:t>
            </a:r>
          </a:p>
        </p:txBody>
      </p:sp>
      <p:sp>
        <p:nvSpPr>
          <p:cNvPr id="3" name="Content Placeholder 2">
            <a:extLst>
              <a:ext uri="{FF2B5EF4-FFF2-40B4-BE49-F238E27FC236}">
                <a16:creationId xmlns:a16="http://schemas.microsoft.com/office/drawing/2014/main" id="{41077766-F3A4-4A43-8EA9-4406F238F7BC}"/>
              </a:ext>
            </a:extLst>
          </p:cNvPr>
          <p:cNvSpPr>
            <a:spLocks noGrp="1"/>
          </p:cNvSpPr>
          <p:nvPr>
            <p:ph idx="1"/>
          </p:nvPr>
        </p:nvSpPr>
        <p:spPr>
          <a:xfrm>
            <a:off x="119270" y="785191"/>
            <a:ext cx="8865704" cy="5854148"/>
          </a:xfrm>
        </p:spPr>
        <p:txBody>
          <a:bodyPr>
            <a:normAutofit lnSpcReduction="10000"/>
          </a:bodyPr>
          <a:lstStyle/>
          <a:p>
            <a:pPr marL="0" indent="0">
              <a:buNone/>
            </a:pPr>
            <a:r>
              <a:rPr lang="en-US" b="1" u="sng" dirty="0"/>
              <a:t>Checking your work</a:t>
            </a:r>
          </a:p>
          <a:p>
            <a:pPr marL="0" indent="0">
              <a:buNone/>
            </a:pPr>
            <a:endParaRPr lang="en-US" dirty="0"/>
          </a:p>
          <a:p>
            <a:pPr marL="0" indent="0">
              <a:buNone/>
            </a:pPr>
            <a:r>
              <a:rPr lang="en-US" dirty="0"/>
              <a:t>To make sure you factored correctly you apply the distributive property to your answer and see if you come up with the original expression.</a:t>
            </a:r>
          </a:p>
          <a:p>
            <a:pPr marL="0" indent="0">
              <a:buNone/>
            </a:pPr>
            <a:endParaRPr lang="en-US" sz="1600" dirty="0"/>
          </a:p>
          <a:p>
            <a:pPr marL="0" indent="0">
              <a:buNone/>
            </a:pPr>
            <a:r>
              <a:rPr lang="en-US" dirty="0"/>
              <a:t>So,</a:t>
            </a:r>
          </a:p>
          <a:p>
            <a:pPr marL="0" indent="0">
              <a:buNone/>
            </a:pPr>
            <a:endParaRPr lang="en-US" sz="1400" dirty="0"/>
          </a:p>
          <a:p>
            <a:pPr marL="0" indent="0">
              <a:buNone/>
            </a:pPr>
            <a:r>
              <a:rPr lang="en-US" dirty="0"/>
              <a:t>6(x + 4) </a:t>
            </a:r>
          </a:p>
          <a:p>
            <a:pPr marL="0" indent="0">
              <a:buNone/>
            </a:pPr>
            <a:r>
              <a:rPr lang="en-US" dirty="0"/>
              <a:t>(6 * x) + (6 * 4)</a:t>
            </a:r>
          </a:p>
          <a:p>
            <a:pPr marL="0" indent="0">
              <a:buNone/>
            </a:pPr>
            <a:r>
              <a:rPr lang="en-US" b="1" dirty="0"/>
              <a:t>6x + 24</a:t>
            </a:r>
          </a:p>
          <a:p>
            <a:pPr marL="0" indent="0">
              <a:buNone/>
            </a:pPr>
            <a:endParaRPr lang="en-US" dirty="0"/>
          </a:p>
          <a:p>
            <a:pPr marL="0" indent="0">
              <a:buNone/>
            </a:pPr>
            <a:r>
              <a:rPr lang="en-US" dirty="0"/>
              <a:t>Nice….</a:t>
            </a:r>
          </a:p>
          <a:p>
            <a:pPr marL="0" indent="0">
              <a:buNone/>
            </a:pPr>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F4B4072D-EA6E-4919-93EF-10F9E1F302C3}"/>
              </a:ext>
            </a:extLst>
          </p:cNvPr>
          <p:cNvSpPr txBox="1"/>
          <p:nvPr/>
        </p:nvSpPr>
        <p:spPr>
          <a:xfrm>
            <a:off x="4760844" y="3150705"/>
            <a:ext cx="3041374" cy="1754326"/>
          </a:xfrm>
          <a:prstGeom prst="rect">
            <a:avLst/>
          </a:prstGeom>
          <a:noFill/>
        </p:spPr>
        <p:txBody>
          <a:bodyPr wrap="square" rtlCol="0">
            <a:spAutoFit/>
          </a:bodyPr>
          <a:lstStyle/>
          <a:p>
            <a:r>
              <a:rPr lang="en-US" dirty="0"/>
              <a:t>Knowing you factored the GCF</a:t>
            </a:r>
          </a:p>
          <a:p>
            <a:endParaRPr lang="en-US" dirty="0"/>
          </a:p>
          <a:p>
            <a:r>
              <a:rPr lang="en-US" dirty="0"/>
              <a:t>If the GCF of the numbers in the parenthesis is 1 then you found the correct GCF to factor</a:t>
            </a:r>
          </a:p>
        </p:txBody>
      </p:sp>
    </p:spTree>
    <p:extLst>
      <p:ext uri="{BB962C8B-B14F-4D97-AF65-F5344CB8AC3E}">
        <p14:creationId xmlns:p14="http://schemas.microsoft.com/office/powerpoint/2010/main" val="815694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2C216-0365-4426-9947-1442518AC8E5}"/>
              </a:ext>
            </a:extLst>
          </p:cNvPr>
          <p:cNvSpPr>
            <a:spLocks noGrp="1"/>
          </p:cNvSpPr>
          <p:nvPr>
            <p:ph type="title"/>
          </p:nvPr>
        </p:nvSpPr>
        <p:spPr>
          <a:xfrm>
            <a:off x="0" y="18256"/>
            <a:ext cx="9144000" cy="846448"/>
          </a:xfrm>
          <a:solidFill>
            <a:srgbClr val="92D050"/>
          </a:solidFill>
          <a:ln>
            <a:solidFill>
              <a:schemeClr val="tx1"/>
            </a:solidFill>
          </a:ln>
        </p:spPr>
        <p:txBody>
          <a:bodyPr/>
          <a:lstStyle/>
          <a:p>
            <a:pPr algn="ctr"/>
            <a:r>
              <a:rPr lang="en-US" b="1" dirty="0"/>
              <a:t>Knowing you Factored the GCF</a:t>
            </a:r>
          </a:p>
        </p:txBody>
      </p:sp>
      <p:sp>
        <p:nvSpPr>
          <p:cNvPr id="3" name="Content Placeholder 2">
            <a:extLst>
              <a:ext uri="{FF2B5EF4-FFF2-40B4-BE49-F238E27FC236}">
                <a16:creationId xmlns:a16="http://schemas.microsoft.com/office/drawing/2014/main" id="{7CAE551B-FAB5-477C-87DA-CED0951EE86A}"/>
              </a:ext>
            </a:extLst>
          </p:cNvPr>
          <p:cNvSpPr>
            <a:spLocks noGrp="1"/>
          </p:cNvSpPr>
          <p:nvPr>
            <p:ph idx="1"/>
          </p:nvPr>
        </p:nvSpPr>
        <p:spPr>
          <a:xfrm>
            <a:off x="178904" y="1113183"/>
            <a:ext cx="8965096" cy="5595730"/>
          </a:xfrm>
        </p:spPr>
        <p:txBody>
          <a:bodyPr>
            <a:normAutofit lnSpcReduction="10000"/>
          </a:bodyPr>
          <a:lstStyle/>
          <a:p>
            <a:pPr marL="0" indent="0">
              <a:buNone/>
            </a:pPr>
            <a:r>
              <a:rPr lang="en-US" dirty="0"/>
              <a:t>You may have factored an expression and believe it’s perfect.  But maybe you didn’t.  What’s wrong with the following factored expression:</a:t>
            </a:r>
          </a:p>
          <a:p>
            <a:pPr marL="0" indent="0">
              <a:buNone/>
            </a:pPr>
            <a:endParaRPr lang="en-US" sz="1400" dirty="0"/>
          </a:p>
          <a:p>
            <a:pPr marL="0" indent="0" algn="ctr">
              <a:buNone/>
            </a:pPr>
            <a:r>
              <a:rPr lang="en-US" b="1" dirty="0"/>
              <a:t>12k + 32 	</a:t>
            </a:r>
          </a:p>
          <a:p>
            <a:pPr marL="0" indent="0" algn="ctr">
              <a:buNone/>
            </a:pPr>
            <a:r>
              <a:rPr lang="en-US" dirty="0"/>
              <a:t>We factor out </a:t>
            </a:r>
            <a:r>
              <a:rPr lang="en-US" b="1" dirty="0"/>
              <a:t>2</a:t>
            </a:r>
            <a:r>
              <a:rPr lang="en-US" dirty="0"/>
              <a:t> so it becomes     </a:t>
            </a:r>
            <a:r>
              <a:rPr lang="en-US" b="1" dirty="0"/>
              <a:t>2(6k + 16)</a:t>
            </a:r>
          </a:p>
          <a:p>
            <a:pPr marL="0" indent="0">
              <a:buNone/>
            </a:pPr>
            <a:endParaRPr lang="en-US" dirty="0"/>
          </a:p>
          <a:p>
            <a:pPr marL="0" indent="0">
              <a:buNone/>
            </a:pPr>
            <a:r>
              <a:rPr lang="en-US" dirty="0"/>
              <a:t>Is </a:t>
            </a:r>
            <a:r>
              <a:rPr lang="en-US" b="1" dirty="0"/>
              <a:t>4 </a:t>
            </a:r>
            <a:r>
              <a:rPr lang="en-US" dirty="0"/>
              <a:t>the GCF?  No, it’s not.  How can you tell without listing all the factors?  It can be found in the second part of the answer</a:t>
            </a:r>
          </a:p>
          <a:p>
            <a:pPr marL="0" indent="0">
              <a:buNone/>
            </a:pPr>
            <a:endParaRPr lang="en-US" sz="1200" dirty="0"/>
          </a:p>
          <a:p>
            <a:pPr marL="0" indent="0" algn="ctr">
              <a:buNone/>
            </a:pPr>
            <a:r>
              <a:rPr lang="en-US" b="1" dirty="0">
                <a:solidFill>
                  <a:schemeClr val="bg1"/>
                </a:solidFill>
                <a:highlight>
                  <a:srgbClr val="800000"/>
                </a:highlight>
              </a:rPr>
              <a:t>(6k + 16)</a:t>
            </a:r>
            <a:r>
              <a:rPr lang="en-US" dirty="0"/>
              <a:t>	</a:t>
            </a:r>
          </a:p>
          <a:p>
            <a:pPr marL="0" indent="0">
              <a:buNone/>
            </a:pPr>
            <a:r>
              <a:rPr lang="en-US" dirty="0"/>
              <a:t>Think about what may be wrong with this before going to the next slide.</a:t>
            </a:r>
          </a:p>
        </p:txBody>
      </p:sp>
    </p:spTree>
    <p:extLst>
      <p:ext uri="{BB962C8B-B14F-4D97-AF65-F5344CB8AC3E}">
        <p14:creationId xmlns:p14="http://schemas.microsoft.com/office/powerpoint/2010/main" val="220261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E5983-7F31-4927-84B3-37CF19390EAA}"/>
              </a:ext>
            </a:extLst>
          </p:cNvPr>
          <p:cNvSpPr>
            <a:spLocks noGrp="1"/>
          </p:cNvSpPr>
          <p:nvPr>
            <p:ph type="title"/>
          </p:nvPr>
        </p:nvSpPr>
        <p:spPr>
          <a:xfrm>
            <a:off x="0" y="1"/>
            <a:ext cx="9144000" cy="681036"/>
          </a:xfrm>
          <a:solidFill>
            <a:srgbClr val="FFFF00"/>
          </a:solidFill>
          <a:ln>
            <a:solidFill>
              <a:schemeClr val="tx1"/>
            </a:solidFill>
          </a:ln>
        </p:spPr>
        <p:txBody>
          <a:bodyPr>
            <a:normAutofit fontScale="90000"/>
          </a:bodyPr>
          <a:lstStyle/>
          <a:p>
            <a:pPr algn="ctr"/>
            <a:r>
              <a:rPr lang="en-US" b="1" dirty="0"/>
              <a:t>Greatest Common Factor (GCF)</a:t>
            </a:r>
          </a:p>
        </p:txBody>
      </p:sp>
      <p:sp>
        <p:nvSpPr>
          <p:cNvPr id="3" name="Content Placeholder 2">
            <a:extLst>
              <a:ext uri="{FF2B5EF4-FFF2-40B4-BE49-F238E27FC236}">
                <a16:creationId xmlns:a16="http://schemas.microsoft.com/office/drawing/2014/main" id="{521C5EFC-A30F-47F6-9D3D-D492E036EAE3}"/>
              </a:ext>
            </a:extLst>
          </p:cNvPr>
          <p:cNvSpPr>
            <a:spLocks noGrp="1"/>
          </p:cNvSpPr>
          <p:nvPr>
            <p:ph idx="1"/>
          </p:nvPr>
        </p:nvSpPr>
        <p:spPr>
          <a:xfrm>
            <a:off x="0" y="755375"/>
            <a:ext cx="9144000" cy="1212574"/>
          </a:xfrm>
          <a:solidFill>
            <a:schemeClr val="bg2"/>
          </a:solidFill>
        </p:spPr>
        <p:txBody>
          <a:bodyPr/>
          <a:lstStyle/>
          <a:p>
            <a:pPr marL="0" indent="0">
              <a:buNone/>
            </a:pPr>
            <a:r>
              <a:rPr lang="en-US" dirty="0"/>
              <a:t>The first thing you need to figure out before knowing how to factor is to be able to find the GREATEST COMMON FACTOR</a:t>
            </a:r>
          </a:p>
        </p:txBody>
      </p:sp>
      <p:pic>
        <p:nvPicPr>
          <p:cNvPr id="4" name="Picture 2" descr="Image result for greatest common factor">
            <a:extLst>
              <a:ext uri="{FF2B5EF4-FFF2-40B4-BE49-F238E27FC236}">
                <a16:creationId xmlns:a16="http://schemas.microsoft.com/office/drawing/2014/main" id="{69246C90-0669-4522-8B13-01364A67D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23645"/>
            <a:ext cx="9133748" cy="5134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190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2C216-0365-4426-9947-1442518AC8E5}"/>
              </a:ext>
            </a:extLst>
          </p:cNvPr>
          <p:cNvSpPr>
            <a:spLocks noGrp="1"/>
          </p:cNvSpPr>
          <p:nvPr>
            <p:ph type="title"/>
          </p:nvPr>
        </p:nvSpPr>
        <p:spPr>
          <a:xfrm>
            <a:off x="0" y="18256"/>
            <a:ext cx="9144000" cy="846448"/>
          </a:xfrm>
          <a:solidFill>
            <a:srgbClr val="92D050"/>
          </a:solidFill>
          <a:ln>
            <a:solidFill>
              <a:schemeClr val="tx1"/>
            </a:solidFill>
          </a:ln>
        </p:spPr>
        <p:txBody>
          <a:bodyPr/>
          <a:lstStyle/>
          <a:p>
            <a:pPr algn="ctr"/>
            <a:r>
              <a:rPr lang="en-US" b="1" dirty="0"/>
              <a:t>Knowing you Factored the GCF</a:t>
            </a:r>
          </a:p>
        </p:txBody>
      </p:sp>
      <p:sp>
        <p:nvSpPr>
          <p:cNvPr id="3" name="Content Placeholder 2">
            <a:extLst>
              <a:ext uri="{FF2B5EF4-FFF2-40B4-BE49-F238E27FC236}">
                <a16:creationId xmlns:a16="http://schemas.microsoft.com/office/drawing/2014/main" id="{7CAE551B-FAB5-477C-87DA-CED0951EE86A}"/>
              </a:ext>
            </a:extLst>
          </p:cNvPr>
          <p:cNvSpPr>
            <a:spLocks noGrp="1"/>
          </p:cNvSpPr>
          <p:nvPr>
            <p:ph idx="1"/>
          </p:nvPr>
        </p:nvSpPr>
        <p:spPr>
          <a:xfrm>
            <a:off x="178904" y="1113183"/>
            <a:ext cx="8965096" cy="5595730"/>
          </a:xfrm>
        </p:spPr>
        <p:txBody>
          <a:bodyPr>
            <a:normAutofit/>
          </a:bodyPr>
          <a:lstStyle/>
          <a:p>
            <a:pPr marL="0" indent="0">
              <a:buNone/>
            </a:pPr>
            <a:endParaRPr lang="en-US" sz="1200" dirty="0"/>
          </a:p>
          <a:p>
            <a:pPr marL="0" indent="0" algn="ctr">
              <a:buNone/>
            </a:pPr>
            <a:r>
              <a:rPr lang="en-US" b="1" dirty="0">
                <a:solidFill>
                  <a:schemeClr val="bg1"/>
                </a:solidFill>
                <a:highlight>
                  <a:srgbClr val="800000"/>
                </a:highlight>
              </a:rPr>
              <a:t>(6k + 16)</a:t>
            </a:r>
            <a:r>
              <a:rPr lang="en-US" dirty="0"/>
              <a:t>	</a:t>
            </a:r>
          </a:p>
          <a:p>
            <a:pPr marL="0" indent="0">
              <a:buNone/>
            </a:pPr>
            <a:r>
              <a:rPr lang="en-US" dirty="0"/>
              <a:t>You have 6 as the coefficient and 166 as the constant in the parenthesis.  For fun, what’s the GCF?  Correct, it’s 2.  That’s not good.</a:t>
            </a:r>
          </a:p>
          <a:p>
            <a:pPr marL="0" indent="0">
              <a:buNone/>
            </a:pPr>
            <a:endParaRPr lang="en-US" dirty="0"/>
          </a:p>
          <a:p>
            <a:pPr marL="0" indent="0">
              <a:buNone/>
            </a:pPr>
            <a:r>
              <a:rPr lang="en-US" dirty="0"/>
              <a:t>If 12k + 32 was factored correctly the GCF between the numbers in the parentheses would (and should) be 1.</a:t>
            </a:r>
          </a:p>
          <a:p>
            <a:pPr marL="0" indent="0">
              <a:buNone/>
            </a:pPr>
            <a:endParaRPr lang="en-US" sz="1400" dirty="0"/>
          </a:p>
          <a:p>
            <a:pPr marL="0" indent="0">
              <a:buNone/>
            </a:pPr>
            <a:r>
              <a:rPr lang="en-US" dirty="0"/>
              <a:t>Let’s factor it correctly.  </a:t>
            </a:r>
            <a:r>
              <a:rPr lang="en-US" dirty="0">
                <a:highlight>
                  <a:srgbClr val="00FF00"/>
                </a:highlight>
              </a:rPr>
              <a:t>12k + 32 </a:t>
            </a:r>
            <a:r>
              <a:rPr lang="en-US" dirty="0"/>
              <a:t>becomes </a:t>
            </a:r>
            <a:r>
              <a:rPr lang="en-US" dirty="0">
                <a:highlight>
                  <a:srgbClr val="00FF00"/>
                </a:highlight>
              </a:rPr>
              <a:t>8(3k + 8)</a:t>
            </a:r>
          </a:p>
          <a:p>
            <a:pPr marL="0" indent="0">
              <a:buNone/>
            </a:pPr>
            <a:endParaRPr lang="en-US" dirty="0"/>
          </a:p>
          <a:p>
            <a:pPr marL="0" indent="0">
              <a:buNone/>
            </a:pPr>
            <a:r>
              <a:rPr lang="en-US" dirty="0"/>
              <a:t>The </a:t>
            </a:r>
            <a:r>
              <a:rPr lang="en-US" b="1" dirty="0"/>
              <a:t>GCF</a:t>
            </a:r>
            <a:r>
              <a:rPr lang="en-US" dirty="0"/>
              <a:t> between </a:t>
            </a:r>
            <a:r>
              <a:rPr lang="en-US" b="1" dirty="0"/>
              <a:t>3</a:t>
            </a:r>
            <a:r>
              <a:rPr lang="en-US" dirty="0"/>
              <a:t> and </a:t>
            </a:r>
            <a:r>
              <a:rPr lang="en-US" b="1" dirty="0"/>
              <a:t>8</a:t>
            </a:r>
            <a:r>
              <a:rPr lang="en-US" dirty="0"/>
              <a:t> is </a:t>
            </a:r>
            <a:r>
              <a:rPr lang="en-US" b="1" dirty="0"/>
              <a:t>1</a:t>
            </a:r>
            <a:r>
              <a:rPr lang="en-US" dirty="0"/>
              <a:t>.  Now it’s correct! </a:t>
            </a:r>
          </a:p>
        </p:txBody>
      </p:sp>
    </p:spTree>
    <p:extLst>
      <p:ext uri="{BB962C8B-B14F-4D97-AF65-F5344CB8AC3E}">
        <p14:creationId xmlns:p14="http://schemas.microsoft.com/office/powerpoint/2010/main" val="113213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0AC89-EAA3-49BF-B332-5AE6B2B33D0D}"/>
              </a:ext>
            </a:extLst>
          </p:cNvPr>
          <p:cNvSpPr>
            <a:spLocks noGrp="1"/>
          </p:cNvSpPr>
          <p:nvPr>
            <p:ph type="title"/>
          </p:nvPr>
        </p:nvSpPr>
        <p:spPr>
          <a:solidFill>
            <a:schemeClr val="bg1">
              <a:lumMod val="85000"/>
            </a:schemeClr>
          </a:solidFill>
          <a:ln>
            <a:solidFill>
              <a:srgbClr val="66CCFF"/>
            </a:solidFill>
          </a:ln>
        </p:spPr>
        <p:txBody>
          <a:bodyPr>
            <a:normAutofit fontScale="90000"/>
          </a:bodyPr>
          <a:lstStyle/>
          <a:p>
            <a:pPr algn="ctr"/>
            <a:r>
              <a:rPr lang="en-US" sz="5400" b="1" dirty="0"/>
              <a:t>Practice (answers on next slide)</a:t>
            </a:r>
          </a:p>
        </p:txBody>
      </p:sp>
      <p:sp>
        <p:nvSpPr>
          <p:cNvPr id="3" name="Content Placeholder 2">
            <a:extLst>
              <a:ext uri="{FF2B5EF4-FFF2-40B4-BE49-F238E27FC236}">
                <a16:creationId xmlns:a16="http://schemas.microsoft.com/office/drawing/2014/main" id="{D7933200-E22A-4762-9E74-D1A2BBA09726}"/>
              </a:ext>
            </a:extLst>
          </p:cNvPr>
          <p:cNvSpPr>
            <a:spLocks noGrp="1"/>
          </p:cNvSpPr>
          <p:nvPr>
            <p:ph idx="1"/>
          </p:nvPr>
        </p:nvSpPr>
        <p:spPr/>
        <p:txBody>
          <a:bodyPr/>
          <a:lstStyle/>
          <a:p>
            <a:pPr marL="0" indent="0">
              <a:buNone/>
            </a:pPr>
            <a:r>
              <a:rPr lang="en-US" dirty="0"/>
              <a:t>Factor the following expression</a:t>
            </a:r>
          </a:p>
          <a:p>
            <a:pPr marL="0" indent="0">
              <a:buNone/>
            </a:pPr>
            <a:endParaRPr lang="en-US" dirty="0"/>
          </a:p>
          <a:p>
            <a:pPr marL="514350" indent="-514350">
              <a:buFont typeface="Arial" panose="020B0604020202020204" pitchFamily="34" charset="0"/>
              <a:buAutoNum type="arabicPeriod"/>
            </a:pPr>
            <a:r>
              <a:rPr lang="en-US" dirty="0"/>
              <a:t>3x + 24</a:t>
            </a:r>
          </a:p>
          <a:p>
            <a:pPr marL="514350" indent="-514350">
              <a:buFont typeface="Arial" panose="020B0604020202020204" pitchFamily="34" charset="0"/>
              <a:buAutoNum type="arabicPeriod"/>
            </a:pPr>
            <a:r>
              <a:rPr lang="en-US" dirty="0"/>
              <a:t>12x + 32</a:t>
            </a:r>
          </a:p>
          <a:p>
            <a:pPr marL="514350" indent="-514350">
              <a:buFont typeface="Arial" panose="020B0604020202020204" pitchFamily="34" charset="0"/>
              <a:buAutoNum type="arabicPeriod"/>
            </a:pPr>
            <a:r>
              <a:rPr lang="en-US" dirty="0"/>
              <a:t>9t + 36</a:t>
            </a:r>
          </a:p>
          <a:p>
            <a:pPr marL="514350" indent="-514350">
              <a:buFont typeface="Arial" panose="020B0604020202020204" pitchFamily="34" charset="0"/>
              <a:buAutoNum type="arabicPeriod"/>
            </a:pPr>
            <a:r>
              <a:rPr lang="en-US" dirty="0"/>
              <a:t>24c + 60</a:t>
            </a:r>
          </a:p>
          <a:p>
            <a:pPr marL="514350" indent="-514350">
              <a:buAutoNum type="arabicPeriod"/>
            </a:pPr>
            <a:endParaRPr lang="en-US" dirty="0"/>
          </a:p>
        </p:txBody>
      </p:sp>
    </p:spTree>
    <p:extLst>
      <p:ext uri="{BB962C8B-B14F-4D97-AF65-F5344CB8AC3E}">
        <p14:creationId xmlns:p14="http://schemas.microsoft.com/office/powerpoint/2010/main" val="359133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0AC89-EAA3-49BF-B332-5AE6B2B33D0D}"/>
              </a:ext>
            </a:extLst>
          </p:cNvPr>
          <p:cNvSpPr>
            <a:spLocks noGrp="1"/>
          </p:cNvSpPr>
          <p:nvPr>
            <p:ph type="title"/>
          </p:nvPr>
        </p:nvSpPr>
        <p:spPr>
          <a:solidFill>
            <a:schemeClr val="bg1">
              <a:lumMod val="85000"/>
            </a:schemeClr>
          </a:solidFill>
          <a:ln>
            <a:solidFill>
              <a:srgbClr val="66CCFF"/>
            </a:solidFill>
          </a:ln>
        </p:spPr>
        <p:txBody>
          <a:bodyPr>
            <a:normAutofit/>
          </a:bodyPr>
          <a:lstStyle/>
          <a:p>
            <a:pPr algn="ctr"/>
            <a:r>
              <a:rPr lang="en-US" sz="5400" b="1" dirty="0"/>
              <a:t>Practice Answers</a:t>
            </a:r>
          </a:p>
        </p:txBody>
      </p:sp>
      <p:sp>
        <p:nvSpPr>
          <p:cNvPr id="3" name="Content Placeholder 2">
            <a:extLst>
              <a:ext uri="{FF2B5EF4-FFF2-40B4-BE49-F238E27FC236}">
                <a16:creationId xmlns:a16="http://schemas.microsoft.com/office/drawing/2014/main" id="{D7933200-E22A-4762-9E74-D1A2BBA09726}"/>
              </a:ext>
            </a:extLst>
          </p:cNvPr>
          <p:cNvSpPr>
            <a:spLocks noGrp="1"/>
          </p:cNvSpPr>
          <p:nvPr>
            <p:ph idx="1"/>
          </p:nvPr>
        </p:nvSpPr>
        <p:spPr/>
        <p:txBody>
          <a:bodyPr/>
          <a:lstStyle/>
          <a:p>
            <a:pPr marL="0" indent="0">
              <a:buNone/>
            </a:pPr>
            <a:r>
              <a:rPr lang="en-US" dirty="0"/>
              <a:t>Factor the following expression</a:t>
            </a:r>
          </a:p>
          <a:p>
            <a:pPr marL="0" indent="0">
              <a:buNone/>
            </a:pPr>
            <a:endParaRPr lang="en-US" dirty="0"/>
          </a:p>
          <a:p>
            <a:pPr marL="514350" indent="-514350">
              <a:buFont typeface="Arial" panose="020B0604020202020204" pitchFamily="34" charset="0"/>
              <a:buAutoNum type="arabicPeriod"/>
            </a:pPr>
            <a:r>
              <a:rPr lang="en-US" dirty="0"/>
              <a:t>3x + 24			3(x + 8)</a:t>
            </a:r>
          </a:p>
          <a:p>
            <a:pPr marL="514350" indent="-514350">
              <a:buFont typeface="Arial" panose="020B0604020202020204" pitchFamily="34" charset="0"/>
              <a:buAutoNum type="arabicPeriod"/>
            </a:pPr>
            <a:r>
              <a:rPr lang="en-US" dirty="0"/>
              <a:t>12x + 32			4(3x + 8)</a:t>
            </a:r>
          </a:p>
          <a:p>
            <a:pPr marL="514350" indent="-514350">
              <a:buFont typeface="Arial" panose="020B0604020202020204" pitchFamily="34" charset="0"/>
              <a:buAutoNum type="arabicPeriod"/>
            </a:pPr>
            <a:r>
              <a:rPr lang="en-US" dirty="0"/>
              <a:t>9t + 36			9(t + 4)</a:t>
            </a:r>
          </a:p>
          <a:p>
            <a:pPr marL="514350" indent="-514350">
              <a:buFont typeface="Arial" panose="020B0604020202020204" pitchFamily="34" charset="0"/>
              <a:buAutoNum type="arabicPeriod"/>
            </a:pPr>
            <a:r>
              <a:rPr lang="en-US" dirty="0"/>
              <a:t>24c + 60			12(2c + 5)</a:t>
            </a:r>
          </a:p>
          <a:p>
            <a:pPr marL="514350" indent="-514350">
              <a:buAutoNum type="arabicPeriod"/>
            </a:pPr>
            <a:endParaRPr lang="en-US" dirty="0"/>
          </a:p>
        </p:txBody>
      </p:sp>
    </p:spTree>
    <p:extLst>
      <p:ext uri="{BB962C8B-B14F-4D97-AF65-F5344CB8AC3E}">
        <p14:creationId xmlns:p14="http://schemas.microsoft.com/office/powerpoint/2010/main" val="2821009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FF0E0-7825-48DE-8568-5FA52C84178D}"/>
              </a:ext>
            </a:extLst>
          </p:cNvPr>
          <p:cNvSpPr>
            <a:spLocks noGrp="1"/>
          </p:cNvSpPr>
          <p:nvPr>
            <p:ph type="title"/>
          </p:nvPr>
        </p:nvSpPr>
        <p:spPr>
          <a:xfrm>
            <a:off x="0" y="1"/>
            <a:ext cx="9144000" cy="1123122"/>
          </a:xfrm>
          <a:solidFill>
            <a:srgbClr val="FFFF00"/>
          </a:solidFill>
          <a:ln>
            <a:solidFill>
              <a:schemeClr val="tx1"/>
            </a:solidFill>
          </a:ln>
        </p:spPr>
        <p:txBody>
          <a:bodyPr>
            <a:normAutofit fontScale="90000"/>
          </a:bodyPr>
          <a:lstStyle/>
          <a:p>
            <a:pPr algn="ctr"/>
            <a:r>
              <a:rPr lang="en-US" b="1" dirty="0"/>
              <a:t>Important things to remember and be able to do</a:t>
            </a:r>
          </a:p>
        </p:txBody>
      </p:sp>
      <p:graphicFrame>
        <p:nvGraphicFramePr>
          <p:cNvPr id="4" name="Content Placeholder 3">
            <a:extLst>
              <a:ext uri="{FF2B5EF4-FFF2-40B4-BE49-F238E27FC236}">
                <a16:creationId xmlns:a16="http://schemas.microsoft.com/office/drawing/2014/main" id="{583D9C54-EB22-4006-A32F-DC9096A52725}"/>
              </a:ext>
            </a:extLst>
          </p:cNvPr>
          <p:cNvGraphicFramePr>
            <a:graphicFrameLocks noGrp="1"/>
          </p:cNvGraphicFramePr>
          <p:nvPr>
            <p:ph idx="1"/>
            <p:extLst>
              <p:ext uri="{D42A27DB-BD31-4B8C-83A1-F6EECF244321}">
                <p14:modId xmlns:p14="http://schemas.microsoft.com/office/powerpoint/2010/main" val="2503993115"/>
              </p:ext>
            </p:extLst>
          </p:nvPr>
        </p:nvGraphicFramePr>
        <p:xfrm>
          <a:off x="3016526" y="2713384"/>
          <a:ext cx="9074426" cy="6052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6C3B652D-7367-45DC-8ABA-66D110F18268}"/>
              </a:ext>
            </a:extLst>
          </p:cNvPr>
          <p:cNvSpPr txBox="1"/>
          <p:nvPr/>
        </p:nvSpPr>
        <p:spPr>
          <a:xfrm>
            <a:off x="79514" y="1232452"/>
            <a:ext cx="8984974" cy="5293757"/>
          </a:xfrm>
          <a:prstGeom prst="rect">
            <a:avLst/>
          </a:prstGeom>
          <a:noFill/>
        </p:spPr>
        <p:txBody>
          <a:bodyPr wrap="square" rtlCol="0">
            <a:spAutoFit/>
          </a:bodyPr>
          <a:lstStyle/>
          <a:p>
            <a:pPr marL="285750" indent="-285750">
              <a:buFont typeface="Arial" panose="020B0604020202020204" pitchFamily="34" charset="0"/>
              <a:buChar char="•"/>
            </a:pPr>
            <a:r>
              <a:rPr lang="en-US" sz="2600" dirty="0"/>
              <a:t>If you’re struggling with finding factors for numbers, you need to be </a:t>
            </a:r>
            <a:r>
              <a:rPr lang="en-US" sz="2600" b="1" dirty="0"/>
              <a:t>practicing</a:t>
            </a:r>
            <a:r>
              <a:rPr lang="en-US" sz="2600" dirty="0"/>
              <a:t> as much as you can. My advice is do find the factors for a few numbers each night.  This is a skill best learned through </a:t>
            </a:r>
            <a:r>
              <a:rPr lang="en-US" sz="2600" b="1" dirty="0"/>
              <a:t>repetition</a:t>
            </a:r>
            <a:r>
              <a:rPr lang="en-US" sz="2600" dirty="0"/>
              <a:t>.</a:t>
            </a:r>
          </a:p>
          <a:p>
            <a:pPr marL="285750" indent="-285750">
              <a:buFont typeface="Arial" panose="020B0604020202020204" pitchFamily="34" charset="0"/>
              <a:buChar char="•"/>
            </a:pPr>
            <a:r>
              <a:rPr lang="en-US" sz="2600" dirty="0">
                <a:highlight>
                  <a:srgbClr val="00FFFF"/>
                </a:highlight>
              </a:rPr>
              <a:t>You can multiply unlike terms (3 x 5g = 15g) but you CANNOT ADD like terms (3 + 5g = 3 + 5g)</a:t>
            </a:r>
          </a:p>
          <a:p>
            <a:pPr marL="285750" indent="-285750">
              <a:buFont typeface="Arial" panose="020B0604020202020204" pitchFamily="34" charset="0"/>
              <a:buChar char="•"/>
            </a:pPr>
            <a:r>
              <a:rPr lang="en-US" sz="2600" dirty="0"/>
              <a:t>You can check your factoring answers by applying the distributive property.  If your answer after distributing is the original problem, then you did it right.</a:t>
            </a:r>
          </a:p>
          <a:p>
            <a:pPr marL="285750" indent="-285750">
              <a:buFont typeface="Arial" panose="020B0604020202020204" pitchFamily="34" charset="0"/>
              <a:buChar char="•"/>
            </a:pPr>
            <a:r>
              <a:rPr lang="en-US" sz="2600" dirty="0"/>
              <a:t>When factoring make sure you’re using the </a:t>
            </a:r>
            <a:r>
              <a:rPr lang="en-US" sz="2600" b="1" dirty="0"/>
              <a:t>GREATEST COMMON FACTOR</a:t>
            </a:r>
            <a:r>
              <a:rPr lang="en-US" sz="2600" dirty="0"/>
              <a:t>.  You need to be factoring out the largest number you can to have the expression in its simplest factored form.</a:t>
            </a:r>
            <a:endParaRPr lang="en-US" dirty="0"/>
          </a:p>
        </p:txBody>
      </p:sp>
    </p:spTree>
    <p:extLst>
      <p:ext uri="{BB962C8B-B14F-4D97-AF65-F5344CB8AC3E}">
        <p14:creationId xmlns:p14="http://schemas.microsoft.com/office/powerpoint/2010/main" val="2222309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EECD-3CF7-4DB3-887B-03919966AA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768780-A203-48CF-8B96-8A84E134F622}"/>
              </a:ext>
            </a:extLst>
          </p:cNvPr>
          <p:cNvSpPr>
            <a:spLocks noGrp="1"/>
          </p:cNvSpPr>
          <p:nvPr>
            <p:ph idx="1"/>
          </p:nvPr>
        </p:nvSpPr>
        <p:spPr>
          <a:xfrm>
            <a:off x="129210" y="3240156"/>
            <a:ext cx="8825948" cy="3458817"/>
          </a:xfrm>
        </p:spPr>
        <p:txBody>
          <a:bodyPr>
            <a:normAutofit/>
          </a:bodyPr>
          <a:lstStyle/>
          <a:p>
            <a:pPr marL="0" indent="0">
              <a:buNone/>
            </a:pPr>
            <a:r>
              <a:rPr lang="en-US" sz="3600" dirty="0"/>
              <a:t>All those numbers can be multiplied by another number to get either 16 or 4.  </a:t>
            </a:r>
          </a:p>
          <a:p>
            <a:pPr marL="0" indent="0">
              <a:buNone/>
            </a:pPr>
            <a:endParaRPr lang="en-US" sz="3600" dirty="0"/>
          </a:p>
          <a:p>
            <a:pPr marL="0" indent="0">
              <a:buNone/>
            </a:pPr>
            <a:r>
              <a:rPr lang="en-US" sz="3600" dirty="0"/>
              <a:t>The greatest common factor for 16 and 24 is 8 because 8 is the largest number that can be multiplied into 16 and 24.</a:t>
            </a:r>
          </a:p>
        </p:txBody>
      </p:sp>
      <p:sp>
        <p:nvSpPr>
          <p:cNvPr id="4" name="AutoShape 2" descr="Image result for greatest common factor">
            <a:extLst>
              <a:ext uri="{FF2B5EF4-FFF2-40B4-BE49-F238E27FC236}">
                <a16:creationId xmlns:a16="http://schemas.microsoft.com/office/drawing/2014/main" id="{CE2EEF31-4630-40DB-A600-7F0BDA48DD5B}"/>
              </a:ext>
            </a:extLst>
          </p:cNvPr>
          <p:cNvSpPr>
            <a:spLocks noChangeAspect="1" noChangeArrowheads="1"/>
          </p:cNvSpPr>
          <p:nvPr/>
        </p:nvSpPr>
        <p:spPr bwMode="auto">
          <a:xfrm>
            <a:off x="7073348" y="5383696"/>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Image result for greatest common factor">
            <a:extLst>
              <a:ext uri="{FF2B5EF4-FFF2-40B4-BE49-F238E27FC236}">
                <a16:creationId xmlns:a16="http://schemas.microsoft.com/office/drawing/2014/main" id="{5F2BD3E3-AA44-413F-8468-D6693AFA77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79512"/>
            <a:ext cx="6912216" cy="30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052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647371"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A974FA7A-9EEE-425D-9329-D5965AADFDB3}"/>
              </a:ext>
            </a:extLst>
          </p:cNvPr>
          <p:cNvSpPr>
            <a:spLocks noGrp="1"/>
          </p:cNvSpPr>
          <p:nvPr>
            <p:ph type="title"/>
          </p:nvPr>
        </p:nvSpPr>
        <p:spPr>
          <a:xfrm>
            <a:off x="451532" y="2250610"/>
            <a:ext cx="2391675" cy="235424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275" kern="1200">
                <a:solidFill>
                  <a:srgbClr val="FFFFFF"/>
                </a:solidFill>
                <a:latin typeface="+mj-lt"/>
                <a:ea typeface="+mj-ea"/>
                <a:cs typeface="+mj-cs"/>
              </a:rPr>
              <a:t>There are many different ways to find the GCF</a:t>
            </a:r>
          </a:p>
        </p:txBody>
      </p:sp>
      <p:pic>
        <p:nvPicPr>
          <p:cNvPr id="4" name="Content Placeholder 3">
            <a:extLst>
              <a:ext uri="{FF2B5EF4-FFF2-40B4-BE49-F238E27FC236}">
                <a16:creationId xmlns:a16="http://schemas.microsoft.com/office/drawing/2014/main" id="{9163CC17-93C2-4712-B91F-8B0950019E23}"/>
              </a:ext>
            </a:extLst>
          </p:cNvPr>
          <p:cNvPicPr>
            <a:picLocks noGrp="1" noChangeAspect="1"/>
          </p:cNvPicPr>
          <p:nvPr>
            <p:ph idx="1"/>
          </p:nvPr>
        </p:nvPicPr>
        <p:blipFill>
          <a:blip r:embed="rId2"/>
          <a:stretch>
            <a:fillRect/>
          </a:stretch>
        </p:blipFill>
        <p:spPr>
          <a:xfrm>
            <a:off x="3057849" y="436079"/>
            <a:ext cx="5871508" cy="4168771"/>
          </a:xfrm>
          <a:prstGeom prst="rect">
            <a:avLst/>
          </a:prstGeom>
        </p:spPr>
      </p:pic>
      <p:sp>
        <p:nvSpPr>
          <p:cNvPr id="5" name="TextBox 4">
            <a:extLst>
              <a:ext uri="{FF2B5EF4-FFF2-40B4-BE49-F238E27FC236}">
                <a16:creationId xmlns:a16="http://schemas.microsoft.com/office/drawing/2014/main" id="{59E5DA16-F1E1-4E5E-8BFC-9DB8DC9A8404}"/>
              </a:ext>
            </a:extLst>
          </p:cNvPr>
          <p:cNvSpPr txBox="1"/>
          <p:nvPr/>
        </p:nvSpPr>
        <p:spPr>
          <a:xfrm>
            <a:off x="2181635" y="4723436"/>
            <a:ext cx="6747721" cy="2031325"/>
          </a:xfrm>
          <a:prstGeom prst="rect">
            <a:avLst/>
          </a:prstGeom>
          <a:noFill/>
          <a:ln>
            <a:solidFill>
              <a:schemeClr val="tx1"/>
            </a:solidFill>
          </a:ln>
        </p:spPr>
        <p:txBody>
          <a:bodyPr wrap="square" rtlCol="0">
            <a:spAutoFit/>
          </a:bodyPr>
          <a:lstStyle/>
          <a:p>
            <a:r>
              <a:rPr lang="en-US" dirty="0"/>
              <a:t>The </a:t>
            </a:r>
            <a:r>
              <a:rPr lang="en-US" b="1" dirty="0"/>
              <a:t>preferred</a:t>
            </a:r>
            <a:r>
              <a:rPr lang="en-US" dirty="0"/>
              <a:t> (and simplest way) is to list out the factors</a:t>
            </a:r>
          </a:p>
          <a:p>
            <a:endParaRPr lang="en-US" dirty="0"/>
          </a:p>
          <a:p>
            <a:r>
              <a:rPr lang="en-US" b="1" dirty="0"/>
              <a:t>Example:  </a:t>
            </a:r>
          </a:p>
          <a:p>
            <a:r>
              <a:rPr lang="en-US" b="1" dirty="0">
                <a:highlight>
                  <a:srgbClr val="FFFF00"/>
                </a:highlight>
              </a:rPr>
              <a:t>15</a:t>
            </a:r>
            <a:r>
              <a:rPr lang="en-US" dirty="0">
                <a:highlight>
                  <a:srgbClr val="FFFF00"/>
                </a:highlight>
              </a:rPr>
              <a:t>:  </a:t>
            </a:r>
            <a:r>
              <a:rPr lang="en-US" dirty="0"/>
              <a:t>1, 3, 5, 15</a:t>
            </a:r>
          </a:p>
          <a:p>
            <a:endParaRPr lang="en-US" dirty="0"/>
          </a:p>
          <a:p>
            <a:r>
              <a:rPr lang="en-US" dirty="0"/>
              <a:t>But if you use a different way AND IT WORKS then by all means use that method.</a:t>
            </a:r>
          </a:p>
        </p:txBody>
      </p:sp>
    </p:spTree>
    <p:extLst>
      <p:ext uri="{BB962C8B-B14F-4D97-AF65-F5344CB8AC3E}">
        <p14:creationId xmlns:p14="http://schemas.microsoft.com/office/powerpoint/2010/main" val="545911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53BB4-EBF6-4ED5-803A-B2A6ED3A4ADA}"/>
              </a:ext>
            </a:extLst>
          </p:cNvPr>
          <p:cNvSpPr>
            <a:spLocks noGrp="1"/>
          </p:cNvSpPr>
          <p:nvPr>
            <p:ph type="title"/>
          </p:nvPr>
        </p:nvSpPr>
        <p:spPr/>
        <p:txBody>
          <a:bodyPr/>
          <a:lstStyle/>
          <a:p>
            <a:pPr algn="ctr"/>
            <a:r>
              <a:rPr lang="en-US" b="1" u="sng" dirty="0"/>
              <a:t>GCF Practice</a:t>
            </a:r>
          </a:p>
        </p:txBody>
      </p:sp>
      <p:sp>
        <p:nvSpPr>
          <p:cNvPr id="3" name="Content Placeholder 2">
            <a:extLst>
              <a:ext uri="{FF2B5EF4-FFF2-40B4-BE49-F238E27FC236}">
                <a16:creationId xmlns:a16="http://schemas.microsoft.com/office/drawing/2014/main" id="{1C70D62A-C110-4ABC-B47B-F180DCA3D01F}"/>
              </a:ext>
            </a:extLst>
          </p:cNvPr>
          <p:cNvSpPr>
            <a:spLocks noGrp="1"/>
          </p:cNvSpPr>
          <p:nvPr>
            <p:ph idx="1"/>
          </p:nvPr>
        </p:nvSpPr>
        <p:spPr/>
        <p:txBody>
          <a:bodyPr/>
          <a:lstStyle/>
          <a:p>
            <a:pPr marL="0" indent="0">
              <a:buNone/>
            </a:pPr>
            <a:r>
              <a:rPr lang="en-US" dirty="0"/>
              <a:t>Find the greatest common factor for the following</a:t>
            </a:r>
          </a:p>
          <a:p>
            <a:pPr marL="0" indent="0">
              <a:buNone/>
            </a:pPr>
            <a:endParaRPr lang="en-US" dirty="0"/>
          </a:p>
          <a:p>
            <a:pPr marL="0" indent="0">
              <a:buNone/>
            </a:pPr>
            <a:r>
              <a:rPr lang="en-US" dirty="0"/>
              <a:t>6 and 15</a:t>
            </a:r>
          </a:p>
          <a:p>
            <a:pPr marL="0" indent="0">
              <a:buNone/>
            </a:pPr>
            <a:endParaRPr lang="en-US" dirty="0"/>
          </a:p>
          <a:p>
            <a:pPr marL="0" indent="0">
              <a:buNone/>
            </a:pPr>
            <a:endParaRPr lang="en-US" dirty="0"/>
          </a:p>
          <a:p>
            <a:pPr marL="0" indent="0">
              <a:buNone/>
            </a:pPr>
            <a:r>
              <a:rPr lang="en-US" dirty="0"/>
              <a:t>The answer and explanation are on the next slide</a:t>
            </a:r>
          </a:p>
        </p:txBody>
      </p:sp>
    </p:spTree>
    <p:extLst>
      <p:ext uri="{BB962C8B-B14F-4D97-AF65-F5344CB8AC3E}">
        <p14:creationId xmlns:p14="http://schemas.microsoft.com/office/powerpoint/2010/main" val="1360249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769AF9-D369-4DBE-921E-A0BC52ABE5CC}"/>
              </a:ext>
            </a:extLst>
          </p:cNvPr>
          <p:cNvSpPr>
            <a:spLocks noGrp="1"/>
          </p:cNvSpPr>
          <p:nvPr>
            <p:ph idx="1"/>
          </p:nvPr>
        </p:nvSpPr>
        <p:spPr>
          <a:xfrm>
            <a:off x="327991" y="477078"/>
            <a:ext cx="8517835" cy="5953539"/>
          </a:xfrm>
        </p:spPr>
        <p:txBody>
          <a:bodyPr>
            <a:normAutofit/>
          </a:bodyPr>
          <a:lstStyle/>
          <a:p>
            <a:pPr marL="0" indent="0">
              <a:buNone/>
            </a:pPr>
            <a:r>
              <a:rPr lang="en-US" b="1" dirty="0"/>
              <a:t>6:  </a:t>
            </a:r>
            <a:r>
              <a:rPr lang="en-US" dirty="0"/>
              <a:t>1, 2, 3, 6 </a:t>
            </a:r>
          </a:p>
          <a:p>
            <a:pPr marL="0" indent="0">
              <a:buNone/>
            </a:pPr>
            <a:r>
              <a:rPr lang="en-US" b="1" dirty="0"/>
              <a:t>15:  </a:t>
            </a:r>
            <a:r>
              <a:rPr lang="en-US" dirty="0"/>
              <a:t>1, 3, 5, 15 </a:t>
            </a:r>
          </a:p>
          <a:p>
            <a:pPr marL="0" indent="0">
              <a:buNone/>
            </a:pPr>
            <a:endParaRPr lang="en-US" dirty="0"/>
          </a:p>
          <a:p>
            <a:pPr marL="0" indent="0">
              <a:buNone/>
            </a:pPr>
            <a:r>
              <a:rPr lang="en-US" dirty="0"/>
              <a:t>The GCF is </a:t>
            </a:r>
            <a:r>
              <a:rPr lang="en-US" b="1" dirty="0"/>
              <a:t>3</a:t>
            </a:r>
          </a:p>
          <a:p>
            <a:pPr marL="0" indent="0">
              <a:buNone/>
            </a:pPr>
            <a:endParaRPr lang="en-US" dirty="0"/>
          </a:p>
          <a:p>
            <a:pPr marL="0" indent="0">
              <a:buNone/>
            </a:pPr>
            <a:r>
              <a:rPr lang="en-US" dirty="0"/>
              <a:t>A way to check your work is to multiply the first number by the last then the second number by the second to last and so on.  When multiplied they should equal the number you are finding the factors for.</a:t>
            </a:r>
          </a:p>
          <a:p>
            <a:pPr marL="0" indent="0">
              <a:buNone/>
            </a:pPr>
            <a:endParaRPr lang="en-US" dirty="0"/>
          </a:p>
          <a:p>
            <a:pPr marL="0" indent="0">
              <a:buNone/>
            </a:pPr>
            <a:r>
              <a:rPr lang="en-US" dirty="0"/>
              <a:t>(1 x 6) (2 x 3) both equal 6</a:t>
            </a:r>
          </a:p>
          <a:p>
            <a:pPr marL="0" indent="0">
              <a:buNone/>
            </a:pPr>
            <a:endParaRPr lang="en-US" dirty="0"/>
          </a:p>
        </p:txBody>
      </p:sp>
    </p:spTree>
    <p:extLst>
      <p:ext uri="{BB962C8B-B14F-4D97-AF65-F5344CB8AC3E}">
        <p14:creationId xmlns:p14="http://schemas.microsoft.com/office/powerpoint/2010/main" val="1910387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EF660-B5C0-4AE3-8658-D8BE6DF96045}"/>
              </a:ext>
            </a:extLst>
          </p:cNvPr>
          <p:cNvSpPr>
            <a:spLocks noGrp="1"/>
          </p:cNvSpPr>
          <p:nvPr>
            <p:ph type="title"/>
          </p:nvPr>
        </p:nvSpPr>
        <p:spPr/>
        <p:txBody>
          <a:bodyPr>
            <a:normAutofit/>
          </a:bodyPr>
          <a:lstStyle/>
          <a:p>
            <a:pPr algn="ctr"/>
            <a:r>
              <a:rPr lang="en-US" sz="6600" b="1" dirty="0"/>
              <a:t>GCF Life Hacks</a:t>
            </a:r>
          </a:p>
        </p:txBody>
      </p:sp>
      <p:sp>
        <p:nvSpPr>
          <p:cNvPr id="3" name="Content Placeholder 2">
            <a:extLst>
              <a:ext uri="{FF2B5EF4-FFF2-40B4-BE49-F238E27FC236}">
                <a16:creationId xmlns:a16="http://schemas.microsoft.com/office/drawing/2014/main" id="{99014027-E8B8-485D-9512-7B7A91FFB48A}"/>
              </a:ext>
            </a:extLst>
          </p:cNvPr>
          <p:cNvSpPr>
            <a:spLocks noGrp="1"/>
          </p:cNvSpPr>
          <p:nvPr>
            <p:ph idx="1"/>
          </p:nvPr>
        </p:nvSpPr>
        <p:spPr/>
        <p:txBody>
          <a:bodyPr/>
          <a:lstStyle/>
          <a:p>
            <a:pPr marL="0" indent="0">
              <a:buNone/>
            </a:pPr>
            <a:r>
              <a:rPr lang="en-US" dirty="0"/>
              <a:t>The next few slides are going to show you some “quality of life” perks, shortcuts, or more efficient ways to find the GCF.</a:t>
            </a:r>
          </a:p>
        </p:txBody>
      </p:sp>
    </p:spTree>
    <p:extLst>
      <p:ext uri="{BB962C8B-B14F-4D97-AF65-F5344CB8AC3E}">
        <p14:creationId xmlns:p14="http://schemas.microsoft.com/office/powerpoint/2010/main" val="1852072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854FE5-415D-49AB-918E-C96BA31515DA}"/>
              </a:ext>
            </a:extLst>
          </p:cNvPr>
          <p:cNvSpPr>
            <a:spLocks noGrp="1"/>
          </p:cNvSpPr>
          <p:nvPr>
            <p:ph idx="1"/>
          </p:nvPr>
        </p:nvSpPr>
        <p:spPr>
          <a:xfrm>
            <a:off x="218662" y="894522"/>
            <a:ext cx="8676860" cy="5714999"/>
          </a:xfrm>
        </p:spPr>
        <p:txBody>
          <a:bodyPr>
            <a:normAutofit/>
          </a:bodyPr>
          <a:lstStyle/>
          <a:p>
            <a:r>
              <a:rPr lang="en-US" dirty="0"/>
              <a:t>I’m sure there’s a better name for this but I like the “sandwich method.”  </a:t>
            </a:r>
          </a:p>
          <a:p>
            <a:r>
              <a:rPr lang="en-US" dirty="0"/>
              <a:t>This is where you start with 1 and write down what it can be multiplied by at the end of the list.</a:t>
            </a:r>
          </a:p>
          <a:p>
            <a:r>
              <a:rPr lang="en-US" dirty="0"/>
              <a:t>For an example, we’ll find the factors for 20</a:t>
            </a:r>
          </a:p>
          <a:p>
            <a:endParaRPr lang="en-US" dirty="0"/>
          </a:p>
          <a:p>
            <a:pPr marL="0" indent="0">
              <a:buNone/>
            </a:pPr>
            <a:r>
              <a:rPr lang="en-US" dirty="0"/>
              <a:t>20: 1,                 20</a:t>
            </a:r>
          </a:p>
          <a:p>
            <a:pPr marL="0" indent="0">
              <a:buNone/>
            </a:pPr>
            <a:endParaRPr lang="en-US" dirty="0"/>
          </a:p>
          <a:p>
            <a:pPr marL="0" indent="0">
              <a:buNone/>
            </a:pPr>
            <a:r>
              <a:rPr lang="en-US" dirty="0"/>
              <a:t>So I started with 1 and made a decent sized space and put down 20.  Now I know all the other factors will be between them.</a:t>
            </a:r>
          </a:p>
        </p:txBody>
      </p:sp>
      <p:sp>
        <p:nvSpPr>
          <p:cNvPr id="6" name="Title 1">
            <a:extLst>
              <a:ext uri="{FF2B5EF4-FFF2-40B4-BE49-F238E27FC236}">
                <a16:creationId xmlns:a16="http://schemas.microsoft.com/office/drawing/2014/main" id="{9DCB9319-9854-494B-BA52-2AEA62C47C1B}"/>
              </a:ext>
            </a:extLst>
          </p:cNvPr>
          <p:cNvSpPr txBox="1">
            <a:spLocks/>
          </p:cNvSpPr>
          <p:nvPr/>
        </p:nvSpPr>
        <p:spPr>
          <a:xfrm>
            <a:off x="0" y="1"/>
            <a:ext cx="9144000" cy="685800"/>
          </a:xfrm>
          <a:prstGeom prst="rect">
            <a:avLst/>
          </a:prstGeom>
          <a:solidFill>
            <a:srgbClr val="66CCFF"/>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t>Sandwich Method </a:t>
            </a:r>
            <a:endParaRPr lang="en-US" b="1" dirty="0"/>
          </a:p>
        </p:txBody>
      </p:sp>
    </p:spTree>
    <p:extLst>
      <p:ext uri="{BB962C8B-B14F-4D97-AF65-F5344CB8AC3E}">
        <p14:creationId xmlns:p14="http://schemas.microsoft.com/office/powerpoint/2010/main" val="3725695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84C7-AC17-4025-9477-9AF112906511}"/>
              </a:ext>
            </a:extLst>
          </p:cNvPr>
          <p:cNvSpPr>
            <a:spLocks noGrp="1"/>
          </p:cNvSpPr>
          <p:nvPr>
            <p:ph type="title"/>
          </p:nvPr>
        </p:nvSpPr>
        <p:spPr>
          <a:xfrm>
            <a:off x="0" y="1"/>
            <a:ext cx="9144000" cy="685800"/>
          </a:xfrm>
          <a:solidFill>
            <a:srgbClr val="66CCFF"/>
          </a:solidFill>
        </p:spPr>
        <p:txBody>
          <a:bodyPr>
            <a:normAutofit fontScale="90000"/>
          </a:bodyPr>
          <a:lstStyle/>
          <a:p>
            <a:pPr algn="ctr"/>
            <a:r>
              <a:rPr lang="en-US" b="1" dirty="0"/>
              <a:t>Sandwich Method </a:t>
            </a:r>
          </a:p>
        </p:txBody>
      </p:sp>
      <p:sp>
        <p:nvSpPr>
          <p:cNvPr id="3" name="Content Placeholder 2">
            <a:extLst>
              <a:ext uri="{FF2B5EF4-FFF2-40B4-BE49-F238E27FC236}">
                <a16:creationId xmlns:a16="http://schemas.microsoft.com/office/drawing/2014/main" id="{CA27E18F-0FF7-4EEE-9B83-3AE6A2B38CEA}"/>
              </a:ext>
            </a:extLst>
          </p:cNvPr>
          <p:cNvSpPr>
            <a:spLocks noGrp="1"/>
          </p:cNvSpPr>
          <p:nvPr>
            <p:ph idx="1"/>
          </p:nvPr>
        </p:nvSpPr>
        <p:spPr>
          <a:xfrm>
            <a:off x="119270" y="795131"/>
            <a:ext cx="8855765" cy="5874026"/>
          </a:xfrm>
        </p:spPr>
        <p:txBody>
          <a:bodyPr>
            <a:normAutofit fontScale="92500" lnSpcReduction="10000"/>
          </a:bodyPr>
          <a:lstStyle/>
          <a:p>
            <a:pPr marL="0" indent="0">
              <a:buNone/>
            </a:pPr>
            <a:r>
              <a:rPr lang="en-US" b="1" dirty="0"/>
              <a:t>20:  </a:t>
            </a:r>
            <a:r>
              <a:rPr lang="en-US" dirty="0"/>
              <a:t>1,               20</a:t>
            </a:r>
          </a:p>
          <a:p>
            <a:pPr marL="0" indent="0">
              <a:buNone/>
            </a:pPr>
            <a:endParaRPr lang="en-US" sz="1100" dirty="0"/>
          </a:p>
          <a:p>
            <a:pPr marL="0" indent="0">
              <a:buNone/>
            </a:pPr>
            <a:r>
              <a:rPr lang="en-US" dirty="0"/>
              <a:t>Since 20 is an EVEN NUMBER I know 2 can go into it.  So I place a 2 in as well as how many times 2 goes into 20 (spoiler:  it’s ten times).</a:t>
            </a:r>
          </a:p>
          <a:p>
            <a:pPr marL="0" indent="0">
              <a:buNone/>
            </a:pPr>
            <a:endParaRPr lang="en-US" dirty="0"/>
          </a:p>
          <a:p>
            <a:pPr marL="0" indent="0">
              <a:buNone/>
            </a:pPr>
            <a:r>
              <a:rPr lang="en-US" b="1" dirty="0"/>
              <a:t>20: </a:t>
            </a:r>
            <a:r>
              <a:rPr lang="en-US" dirty="0"/>
              <a:t>1, </a:t>
            </a:r>
            <a:r>
              <a:rPr lang="en-US" b="1" dirty="0"/>
              <a:t>2</a:t>
            </a:r>
            <a:r>
              <a:rPr lang="en-US" dirty="0"/>
              <a:t>,          </a:t>
            </a:r>
            <a:r>
              <a:rPr lang="en-US" b="1" dirty="0"/>
              <a:t>10</a:t>
            </a:r>
            <a:r>
              <a:rPr lang="en-US" dirty="0"/>
              <a:t>, 20</a:t>
            </a:r>
          </a:p>
          <a:p>
            <a:pPr marL="0" indent="0">
              <a:buNone/>
            </a:pPr>
            <a:endParaRPr lang="en-US" dirty="0"/>
          </a:p>
          <a:p>
            <a:pPr marL="0" indent="0">
              <a:buNone/>
            </a:pPr>
            <a:r>
              <a:rPr lang="en-US" dirty="0"/>
              <a:t>The process continues until your lower and upper numbers meet.  </a:t>
            </a:r>
            <a:r>
              <a:rPr lang="en-US" b="1" dirty="0"/>
              <a:t>3</a:t>
            </a:r>
            <a:r>
              <a:rPr lang="en-US" dirty="0"/>
              <a:t> doesn’t go into 20 (15-18-21-24) but </a:t>
            </a:r>
            <a:r>
              <a:rPr lang="en-US" b="1" dirty="0"/>
              <a:t>4</a:t>
            </a:r>
            <a:r>
              <a:rPr lang="en-US" dirty="0"/>
              <a:t> does when multiplied by </a:t>
            </a:r>
            <a:r>
              <a:rPr lang="en-US" b="1" dirty="0"/>
              <a:t>5</a:t>
            </a:r>
            <a:r>
              <a:rPr lang="en-US" dirty="0"/>
              <a:t>.</a:t>
            </a:r>
          </a:p>
          <a:p>
            <a:pPr marL="0" indent="0">
              <a:buNone/>
            </a:pPr>
            <a:endParaRPr lang="en-US" sz="1200" dirty="0"/>
          </a:p>
          <a:p>
            <a:pPr marL="0" indent="0">
              <a:buNone/>
            </a:pPr>
            <a:r>
              <a:rPr lang="en-US" b="1" dirty="0"/>
              <a:t>20: </a:t>
            </a:r>
            <a:r>
              <a:rPr lang="en-US" dirty="0"/>
              <a:t>1, 2, </a:t>
            </a:r>
            <a:r>
              <a:rPr lang="en-US" b="1" dirty="0"/>
              <a:t>4, 5</a:t>
            </a:r>
            <a:r>
              <a:rPr lang="en-US" dirty="0"/>
              <a:t>, 10, 20</a:t>
            </a:r>
          </a:p>
          <a:p>
            <a:pPr marL="0" indent="0">
              <a:buNone/>
            </a:pPr>
            <a:endParaRPr lang="en-US" dirty="0"/>
          </a:p>
          <a:p>
            <a:pPr marL="0" indent="0">
              <a:buNone/>
            </a:pPr>
            <a:r>
              <a:rPr lang="en-US" b="1" dirty="0"/>
              <a:t>With no numbers left between 4 and 5 I know I’m done.</a:t>
            </a:r>
          </a:p>
        </p:txBody>
      </p:sp>
    </p:spTree>
    <p:extLst>
      <p:ext uri="{BB962C8B-B14F-4D97-AF65-F5344CB8AC3E}">
        <p14:creationId xmlns:p14="http://schemas.microsoft.com/office/powerpoint/2010/main" val="26819298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as_Teacher_Only_SectionGroup xmlns="159fd24b-3626-4f4c-96f6-9dffbbd1a308" xsi:nil="true"/>
    <Owner xmlns="159fd24b-3626-4f4c-96f6-9dffbbd1a308">
      <UserInfo>
        <DisplayName/>
        <AccountId xsi:nil="true"/>
        <AccountType/>
      </UserInfo>
    </Owner>
    <Students xmlns="159fd24b-3626-4f4c-96f6-9dffbbd1a308">
      <UserInfo>
        <DisplayName/>
        <AccountId xsi:nil="true"/>
        <AccountType/>
      </UserInfo>
    </Students>
    <Is_Collaboration_Space_Locked xmlns="159fd24b-3626-4f4c-96f6-9dffbbd1a308" xsi:nil="true"/>
    <FolderType xmlns="159fd24b-3626-4f4c-96f6-9dffbbd1a308" xsi:nil="true"/>
    <CultureName xmlns="159fd24b-3626-4f4c-96f6-9dffbbd1a308" xsi:nil="true"/>
    <AppVersion xmlns="159fd24b-3626-4f4c-96f6-9dffbbd1a308" xsi:nil="true"/>
    <Invited_Students xmlns="159fd24b-3626-4f4c-96f6-9dffbbd1a308" xsi:nil="true"/>
    <Templates xmlns="159fd24b-3626-4f4c-96f6-9dffbbd1a308" xsi:nil="true"/>
    <Self_Registration_Enabled xmlns="159fd24b-3626-4f4c-96f6-9dffbbd1a308" xsi:nil="true"/>
    <NotebookType xmlns="159fd24b-3626-4f4c-96f6-9dffbbd1a308" xsi:nil="true"/>
    <Teachers xmlns="159fd24b-3626-4f4c-96f6-9dffbbd1a308">
      <UserInfo>
        <DisplayName/>
        <AccountId xsi:nil="true"/>
        <AccountType/>
      </UserInfo>
    </Teachers>
    <Student_Groups xmlns="159fd24b-3626-4f4c-96f6-9dffbbd1a308">
      <UserInfo>
        <DisplayName/>
        <AccountId xsi:nil="true"/>
        <AccountType/>
      </UserInfo>
    </Student_Groups>
    <Invited_Teachers xmlns="159fd24b-3626-4f4c-96f6-9dffbbd1a308" xsi:nil="true"/>
    <DefaultSectionNames xmlns="159fd24b-3626-4f4c-96f6-9dffbbd1a30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B4763B84053434ABA62617FCA661ADB" ma:contentTypeVersion="28" ma:contentTypeDescription="Create a new document." ma:contentTypeScope="" ma:versionID="a5b1be8f2bb364b389e83d7c1f567b8e">
  <xsd:schema xmlns:xsd="http://www.w3.org/2001/XMLSchema" xmlns:xs="http://www.w3.org/2001/XMLSchema" xmlns:p="http://schemas.microsoft.com/office/2006/metadata/properties" xmlns:ns3="54a822ea-dd0b-4034-9c2a-1a2bcb0639b7" xmlns:ns4="159fd24b-3626-4f4c-96f6-9dffbbd1a308" targetNamespace="http://schemas.microsoft.com/office/2006/metadata/properties" ma:root="true" ma:fieldsID="815e0fe26df033a9c707954adcbaac51" ns3:_="" ns4:_="">
    <xsd:import namespace="54a822ea-dd0b-4034-9c2a-1a2bcb0639b7"/>
    <xsd:import namespace="159fd24b-3626-4f4c-96f6-9dffbbd1a30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DateTaken" minOccurs="0"/>
                <xsd:element ref="ns4:MediaServiceAutoTags" minOccurs="0"/>
                <xsd:element ref="ns4:MediaServiceEventHashCode" minOccurs="0"/>
                <xsd:element ref="ns4:MediaServiceGenerationTime"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a822ea-dd0b-4034-9c2a-1a2bcb0639b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9fd24b-3626-4f4c-96f6-9dffbbd1a30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6" nillable="true" ma:displayName="Default Section Names" ma:internalName="DefaultSectionNames">
      <xsd:simpleType>
        <xsd:restriction base="dms:Note">
          <xsd:maxLength value="255"/>
        </xsd:restriction>
      </xsd:simpleType>
    </xsd:element>
    <xsd:element name="Templates" ma:index="17" nillable="true" ma:displayName="Templates" ma:internalName="Templates">
      <xsd:simpleType>
        <xsd:restriction base="dms:Note">
          <xsd:maxLength value="255"/>
        </xsd:restriction>
      </xsd:simpleType>
    </xsd:element>
    <xsd:element name="CultureName" ma:index="18" nillable="true" ma:displayName="Culture Name" ma:internalName="CultureName">
      <xsd:simpleType>
        <xsd:restriction base="dms:Text"/>
      </xsd:simpleType>
    </xsd:element>
    <xsd:element name="AppVersion" ma:index="19" nillable="true" ma:displayName="App Version" ma:internalName="AppVersion">
      <xsd:simpleType>
        <xsd:restriction base="dms:Text"/>
      </xsd:simpleType>
    </xsd:element>
    <xsd:element name="Teachers" ma:index="2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3" nillable="true" ma:displayName="Invited Teachers" ma:internalName="Invited_Teachers">
      <xsd:simpleType>
        <xsd:restriction base="dms:Note">
          <xsd:maxLength value="255"/>
        </xsd:restriction>
      </xsd:simpleType>
    </xsd:element>
    <xsd:element name="Invited_Students" ma:index="24" nillable="true" ma:displayName="Invited Students" ma:internalName="Invited_Students">
      <xsd:simpleType>
        <xsd:restriction base="dms:Note">
          <xsd:maxLength value="255"/>
        </xsd:restriction>
      </xsd:simpleType>
    </xsd:element>
    <xsd:element name="Self_Registration_Enabled" ma:index="25" nillable="true" ma:displayName="Self Registration Enabled" ma:internalName="Self_Registration_Enabled">
      <xsd:simpleType>
        <xsd:restriction base="dms:Boolean"/>
      </xsd:simpleType>
    </xsd:element>
    <xsd:element name="Has_Teacher_Only_SectionGroup" ma:index="26" nillable="true" ma:displayName="Has Teacher Only SectionGroup" ma:internalName="Has_Teacher_Only_SectionGroup">
      <xsd:simpleType>
        <xsd:restriction base="dms:Boolean"/>
      </xsd:simpleType>
    </xsd:element>
    <xsd:element name="Is_Collaboration_Space_Locked" ma:index="27" nillable="true" ma:displayName="Is Collaboration Space Locked" ma:internalName="Is_Collaboration_Space_Locked">
      <xsd:simpleType>
        <xsd:restriction base="dms:Boolean"/>
      </xsd:simpleType>
    </xsd:element>
    <xsd:element name="MediaServiceDateTaken" ma:index="28" nillable="true" ma:displayName="MediaServiceDateTaken" ma:hidden="true" ma:internalName="MediaServiceDateTaken" ma:readOnly="true">
      <xsd:simpleType>
        <xsd:restriction base="dms:Text"/>
      </xsd:simpleType>
    </xsd:element>
    <xsd:element name="MediaServiceAutoTags" ma:index="29" nillable="true" ma:displayName="MediaServiceAutoTags" ma:internalName="MediaServiceAutoTags"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MediaServiceLocation" ma:index="33" nillable="true" ma:displayName="Location" ma:internalName="MediaServiceLocation" ma:readOnly="true">
      <xsd:simpleType>
        <xsd:restriction base="dms:Text"/>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1C5233-452F-4D4F-A8DF-73E9406D932D}">
  <ds:schemaRefs>
    <ds:schemaRef ds:uri="http://schemas.microsoft.com/office/2006/metadata/properties"/>
    <ds:schemaRef ds:uri="http://schemas.microsoft.com/office/infopath/2007/PartnerControls"/>
    <ds:schemaRef ds:uri="159fd24b-3626-4f4c-96f6-9dffbbd1a308"/>
  </ds:schemaRefs>
</ds:datastoreItem>
</file>

<file path=customXml/itemProps2.xml><?xml version="1.0" encoding="utf-8"?>
<ds:datastoreItem xmlns:ds="http://schemas.openxmlformats.org/officeDocument/2006/customXml" ds:itemID="{877B108C-1E46-4CCC-A93C-E8749B7401E8}">
  <ds:schemaRefs>
    <ds:schemaRef ds:uri="http://schemas.microsoft.com/sharepoint/v3/contenttype/forms"/>
  </ds:schemaRefs>
</ds:datastoreItem>
</file>

<file path=customXml/itemProps3.xml><?xml version="1.0" encoding="utf-8"?>
<ds:datastoreItem xmlns:ds="http://schemas.openxmlformats.org/officeDocument/2006/customXml" ds:itemID="{27D55709-DC24-4E6D-88B2-E5C8B2D9F4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a822ea-dd0b-4034-9c2a-1a2bcb0639b7"/>
    <ds:schemaRef ds:uri="159fd24b-3626-4f4c-96f6-9dffbbd1a3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894</TotalTime>
  <Words>1544</Words>
  <Application>Microsoft Office PowerPoint</Application>
  <PresentationFormat>On-screen Show (4:3)</PresentationFormat>
  <Paragraphs>174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LilyUPC</vt:lpstr>
      <vt:lpstr>Office Theme</vt:lpstr>
      <vt:lpstr>Factoring Expressions</vt:lpstr>
      <vt:lpstr>Greatest Common Factor (GCF)</vt:lpstr>
      <vt:lpstr>PowerPoint Presentation</vt:lpstr>
      <vt:lpstr>There are many different ways to find the GCF</vt:lpstr>
      <vt:lpstr>GCF Practice</vt:lpstr>
      <vt:lpstr>PowerPoint Presentation</vt:lpstr>
      <vt:lpstr>GCF Life Hacks</vt:lpstr>
      <vt:lpstr>PowerPoint Presentation</vt:lpstr>
      <vt:lpstr>Sandwich Method </vt:lpstr>
      <vt:lpstr>Take out the Little One first</vt:lpstr>
      <vt:lpstr>Take out the Little One first</vt:lpstr>
      <vt:lpstr>Practice (answers on next slide)</vt:lpstr>
      <vt:lpstr>Practice Answers </vt:lpstr>
      <vt:lpstr>Factoring</vt:lpstr>
      <vt:lpstr>How Factoring Works</vt:lpstr>
      <vt:lpstr>Factoring 6x + 24</vt:lpstr>
      <vt:lpstr>Factoring 6x + 24</vt:lpstr>
      <vt:lpstr>Factoring 6x + 24</vt:lpstr>
      <vt:lpstr>Knowing you Factored the GCF</vt:lpstr>
      <vt:lpstr>Knowing you Factored the GCF</vt:lpstr>
      <vt:lpstr>Practice (answers on next slide)</vt:lpstr>
      <vt:lpstr>Practice Answers</vt:lpstr>
      <vt:lpstr>Important things to remember and be able 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Factoring Expressions</dc:title>
  <dc:creator>Campbell, Bradley E</dc:creator>
  <cp:lastModifiedBy>Campbell, Bradley E</cp:lastModifiedBy>
  <cp:revision>9</cp:revision>
  <dcterms:created xsi:type="dcterms:W3CDTF">2019-10-11T12:49:54Z</dcterms:created>
  <dcterms:modified xsi:type="dcterms:W3CDTF">2020-10-16T19:50:35Z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campbellb@fultonschools.org</vt:lpwstr>
  </property>
  <property fmtid="{D5CDD505-2E9C-101B-9397-08002B2CF9AE}" pid="5" name="MSIP_Label_0ee3c538-ec52-435f-ae58-017644bd9513_SetDate">
    <vt:lpwstr>2019-10-11T13:44:59.3397175Z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Extended_MSFT_Method">
    <vt:lpwstr>Automatic</vt:lpwstr>
  </property>
  <property fmtid="{D5CDD505-2E9C-101B-9397-08002B2CF9AE}" pid="9" name="Sensitivity">
    <vt:lpwstr>General</vt:lpwstr>
  </property>
  <property fmtid="{D5CDD505-2E9C-101B-9397-08002B2CF9AE}" pid="10" name="ContentTypeId">
    <vt:lpwstr>0x0101005B4763B84053434ABA62617FCA661ADB</vt:lpwstr>
  </property>
</Properties>
</file>