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6B355F-9F75-4896-AC79-ADECDA0729D1}" v="2" dt="2019-11-12T18:21:11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0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4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0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0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7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9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6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9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6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D80D-4AA2-4D80-8B75-B3B598F31B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1A535-BAD0-4765-BC5D-22E454EC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A0BE-1C26-4F11-81F4-D4A58A86B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0"/>
            <a:ext cx="7772400" cy="2387600"/>
          </a:xfrm>
        </p:spPr>
        <p:txBody>
          <a:bodyPr/>
          <a:lstStyle/>
          <a:p>
            <a:r>
              <a:rPr lang="en-US" b="1" dirty="0"/>
              <a:t>Solving and Graphing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266C5-8EB4-4B3B-8E4F-A88605222B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 result for professor x head hurt">
            <a:extLst>
              <a:ext uri="{FF2B5EF4-FFF2-40B4-BE49-F238E27FC236}">
                <a16:creationId xmlns:a16="http://schemas.microsoft.com/office/drawing/2014/main" id="{7219DB6C-5772-44EA-B3FA-45583A301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039" y="3047240"/>
            <a:ext cx="5741921" cy="3229830"/>
          </a:xfrm>
          <a:prstGeom prst="rect">
            <a:avLst/>
          </a:prstGeom>
          <a:noFill/>
          <a:ln w="38100">
            <a:solidFill>
              <a:srgbClr val="FFFF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30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E27D-B487-4A26-86A1-BD0406A83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 for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645B1-7B35-4EA0-8278-8B7D720F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graphing inequalities number line">
            <a:extLst>
              <a:ext uri="{FF2B5EF4-FFF2-40B4-BE49-F238E27FC236}">
                <a16:creationId xmlns:a16="http://schemas.microsoft.com/office/drawing/2014/main" id="{DB221F44-F513-4115-B744-0FB5B9636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2079"/>
            <a:ext cx="8965012" cy="414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0029-531B-476B-B898-DB51016B3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 for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36DC-202A-41E9-8F6E-373F06454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X &lt; 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Remember</a:t>
            </a:r>
            <a:r>
              <a:rPr lang="en-US" dirty="0"/>
              <a:t>: The inequality sign changes when you either </a:t>
            </a:r>
            <a:r>
              <a:rPr lang="en-US" b="1" dirty="0"/>
              <a:t>DIVIDE</a:t>
            </a:r>
            <a:r>
              <a:rPr lang="en-US" dirty="0"/>
              <a:t> OR </a:t>
            </a:r>
            <a:r>
              <a:rPr lang="en-US" b="1" dirty="0"/>
              <a:t>MULTIPLY</a:t>
            </a:r>
            <a:r>
              <a:rPr lang="en-US" dirty="0"/>
              <a:t> by a negative.  X went from being greater than (&gt;) to less than (&lt;).</a:t>
            </a:r>
          </a:p>
        </p:txBody>
      </p:sp>
      <p:pic>
        <p:nvPicPr>
          <p:cNvPr id="8194" name="Picture 2" descr="Image result for graphing inequalities number line">
            <a:extLst>
              <a:ext uri="{FF2B5EF4-FFF2-40B4-BE49-F238E27FC236}">
                <a16:creationId xmlns:a16="http://schemas.microsoft.com/office/drawing/2014/main" id="{28C4E355-4E4F-4663-AC12-DC5200FAB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7800"/>
            <a:ext cx="8965925" cy="143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34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5F68-0F37-4D28-A2B7-C890FD99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dirty="0"/>
              <a:t>Inequalities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1893-3A99-4C7B-915B-333C6874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way you will solve these is very similar to how you solved equations just recently.</a:t>
            </a:r>
          </a:p>
          <a:p>
            <a:r>
              <a:rPr lang="en-US" sz="4000" dirty="0"/>
              <a:t>You must isolate the variable and determine the value (ex:  x = 5 or y &lt; 4)</a:t>
            </a:r>
          </a:p>
        </p:txBody>
      </p:sp>
    </p:spTree>
    <p:extLst>
      <p:ext uri="{BB962C8B-B14F-4D97-AF65-F5344CB8AC3E}">
        <p14:creationId xmlns:p14="http://schemas.microsoft.com/office/powerpoint/2010/main" val="341333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A0F45-EB4D-4191-B6BA-EBA0E11F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Solving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1E378-6AC3-45DE-9E2D-E9BB43A5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4" y="1825624"/>
            <a:ext cx="8217176" cy="46672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you look at the example below realize that x can equal an </a:t>
            </a:r>
            <a:r>
              <a:rPr lang="en-US" b="1" dirty="0"/>
              <a:t>INFINITE</a:t>
            </a:r>
            <a:r>
              <a:rPr lang="en-US" dirty="0"/>
              <a:t> amount of numbers as long as they are </a:t>
            </a:r>
            <a:r>
              <a:rPr lang="en-US" b="1" dirty="0"/>
              <a:t>GREATER THAN OR EQUAL TO 6</a:t>
            </a:r>
          </a:p>
        </p:txBody>
      </p:sp>
      <p:pic>
        <p:nvPicPr>
          <p:cNvPr id="1026" name="Picture 2" descr="Image result for solving inequalities">
            <a:extLst>
              <a:ext uri="{FF2B5EF4-FFF2-40B4-BE49-F238E27FC236}">
                <a16:creationId xmlns:a16="http://schemas.microsoft.com/office/drawing/2014/main" id="{40CAEED9-B3D8-496A-A196-878D1C597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870" y="3250095"/>
            <a:ext cx="6777900" cy="334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19EF91-4E9B-427B-9BB1-1B54B7417B21}"/>
              </a:ext>
            </a:extLst>
          </p:cNvPr>
          <p:cNvSpPr txBox="1"/>
          <p:nvPr/>
        </p:nvSpPr>
        <p:spPr>
          <a:xfrm>
            <a:off x="298175" y="3153674"/>
            <a:ext cx="330973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Can x = 8?  </a:t>
            </a:r>
          </a:p>
          <a:p>
            <a:endParaRPr lang="en-US" sz="2800" dirty="0"/>
          </a:p>
          <a:p>
            <a:r>
              <a:rPr lang="en-US" sz="2800" dirty="0"/>
              <a:t>Can x = 6?</a:t>
            </a:r>
          </a:p>
          <a:p>
            <a:endParaRPr lang="en-US" sz="2800" dirty="0"/>
          </a:p>
          <a:p>
            <a:r>
              <a:rPr lang="en-US" sz="2800" dirty="0"/>
              <a:t>Can x = 4?</a:t>
            </a:r>
          </a:p>
          <a:p>
            <a:endParaRPr lang="en-US" sz="2800" dirty="0"/>
          </a:p>
          <a:p>
            <a:r>
              <a:rPr lang="en-US" sz="2800" dirty="0"/>
              <a:t>Replace x with the number to find out</a:t>
            </a:r>
          </a:p>
        </p:txBody>
      </p:sp>
    </p:spTree>
    <p:extLst>
      <p:ext uri="{BB962C8B-B14F-4D97-AF65-F5344CB8AC3E}">
        <p14:creationId xmlns:p14="http://schemas.microsoft.com/office/powerpoint/2010/main" val="182142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BB32-11EC-48CE-855C-C12D56BA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24" y="275674"/>
            <a:ext cx="7886700" cy="1325563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The Crazy Negative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14712-6900-4316-B7A5-34AB779F4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2" descr="Image result for inequalities dividing negative">
            <a:extLst>
              <a:ext uri="{FF2B5EF4-FFF2-40B4-BE49-F238E27FC236}">
                <a16:creationId xmlns:a16="http://schemas.microsoft.com/office/drawing/2014/main" id="{BA32D63E-2504-442B-883D-E5A011E9F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847" y="1825625"/>
            <a:ext cx="4522305" cy="470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02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B025-0F18-4293-8CD9-C4E5AB36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10" y="142489"/>
            <a:ext cx="8574180" cy="1325563"/>
          </a:xfrm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badi" panose="020B0604020104020204" pitchFamily="34" charset="0"/>
              </a:rPr>
              <a:t>Look for when the inequality sign switches and </a:t>
            </a:r>
            <a:r>
              <a:rPr lang="en-US" sz="3600" u="sng" dirty="0">
                <a:solidFill>
                  <a:srgbClr val="FFFF00"/>
                </a:solidFill>
                <a:latin typeface="Abadi" panose="020B0604020104020204" pitchFamily="34" charset="0"/>
              </a:rPr>
              <a:t>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E285-10FE-4097-BEA7-3961F9770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inequalities dividing negative">
            <a:extLst>
              <a:ext uri="{FF2B5EF4-FFF2-40B4-BE49-F238E27FC236}">
                <a16:creationId xmlns:a16="http://schemas.microsoft.com/office/drawing/2014/main" id="{27B32644-87D7-4B28-AEA4-E2F8CFADB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21" y="1468052"/>
            <a:ext cx="7964569" cy="538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3E7D-1120-452A-9F7B-F440C59F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98" y="375065"/>
            <a:ext cx="5155924" cy="1325563"/>
          </a:xfrm>
        </p:spPr>
        <p:txBody>
          <a:bodyPr/>
          <a:lstStyle/>
          <a:p>
            <a:r>
              <a:rPr lang="en-US" b="1" u="sng" dirty="0"/>
              <a:t>Graphing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F236A-9C42-498E-BE1B-31F13EE41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617" y="1351722"/>
            <a:ext cx="2713383" cy="53671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circle is </a:t>
            </a:r>
            <a:r>
              <a:rPr lang="en-US" b="1" dirty="0">
                <a:highlight>
                  <a:srgbClr val="FFFF00"/>
                </a:highlight>
              </a:rPr>
              <a:t>CLOSED</a:t>
            </a:r>
            <a:r>
              <a:rPr lang="en-US" dirty="0"/>
              <a:t> or </a:t>
            </a:r>
            <a:r>
              <a:rPr lang="en-US" b="1" dirty="0"/>
              <a:t>FILLED IN </a:t>
            </a:r>
            <a:r>
              <a:rPr lang="en-US" dirty="0"/>
              <a:t>if it can equal the number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circle is </a:t>
            </a:r>
            <a:r>
              <a:rPr lang="en-US" b="1" dirty="0">
                <a:highlight>
                  <a:srgbClr val="FFFF00"/>
                </a:highlight>
              </a:rPr>
              <a:t>OPEN</a:t>
            </a:r>
            <a:r>
              <a:rPr lang="en-US" dirty="0"/>
              <a:t> or </a:t>
            </a:r>
            <a:r>
              <a:rPr lang="en-US" b="1" dirty="0"/>
              <a:t>BLANK</a:t>
            </a:r>
            <a:r>
              <a:rPr lang="en-US" dirty="0"/>
              <a:t> if the variable </a:t>
            </a:r>
            <a:r>
              <a:rPr lang="en-US" b="1" dirty="0"/>
              <a:t>CANNOT</a:t>
            </a:r>
            <a:r>
              <a:rPr lang="en-US" dirty="0"/>
              <a:t> equal the number</a:t>
            </a:r>
          </a:p>
        </p:txBody>
      </p:sp>
      <p:pic>
        <p:nvPicPr>
          <p:cNvPr id="2050" name="Picture 2" descr="Image result for graphing inequalities number line">
            <a:extLst>
              <a:ext uri="{FF2B5EF4-FFF2-40B4-BE49-F238E27FC236}">
                <a16:creationId xmlns:a16="http://schemas.microsoft.com/office/drawing/2014/main" id="{A0F8AFDF-D06E-47EC-826E-070308CCD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3" y="2544417"/>
            <a:ext cx="6053091" cy="406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97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6CAC-EC2D-44F7-B0B3-2EA7A810E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35" y="139148"/>
            <a:ext cx="8666922" cy="1361661"/>
          </a:xfrm>
          <a:solidFill>
            <a:srgbClr val="FF000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Ways to Remember Open or Closed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EC8F0-6B54-4355-8EC9-FEA1F041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825624"/>
            <a:ext cx="8517834" cy="47143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≥</a:t>
            </a:r>
            <a:r>
              <a:rPr lang="en-US" dirty="0"/>
              <a:t> has more lines than </a:t>
            </a:r>
            <a:r>
              <a:rPr lang="en-US" b="1" dirty="0"/>
              <a:t>&gt;</a:t>
            </a:r>
            <a:r>
              <a:rPr lang="en-US" dirty="0"/>
              <a:t> so it will take more ink/lead.  Just look a closed circle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4800" dirty="0">
                <a:solidFill>
                  <a:srgbClr val="002060"/>
                </a:solidFill>
              </a:rPr>
              <a:t>≥ = ●</a:t>
            </a:r>
            <a:r>
              <a:rPr lang="en-US" sz="4800" dirty="0">
                <a:solidFill>
                  <a:srgbClr val="FF0000"/>
                </a:solidFill>
              </a:rPr>
              <a:t>		</a:t>
            </a:r>
            <a:r>
              <a:rPr lang="en-US" sz="4800" dirty="0">
                <a:solidFill>
                  <a:srgbClr val="002060"/>
                </a:solidFill>
              </a:rPr>
              <a:t>&gt; = ○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On the number line, if the variable can equal the number then it will be filled in.  Open circles are blank because the number is not filled in.</a:t>
            </a:r>
          </a:p>
        </p:txBody>
      </p:sp>
    </p:spTree>
    <p:extLst>
      <p:ext uri="{BB962C8B-B14F-4D97-AF65-F5344CB8AC3E}">
        <p14:creationId xmlns:p14="http://schemas.microsoft.com/office/powerpoint/2010/main" val="125552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87AD-A8F9-46CA-9F6F-4D27A739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Quick Practice </a:t>
            </a:r>
            <a:br>
              <a:rPr lang="en-US" b="1" dirty="0"/>
            </a:br>
            <a:r>
              <a:rPr lang="en-US" b="1" dirty="0"/>
              <a:t>(answers on next slides)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412D6-8FAD-4619-98CD-4CE83E0AB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12773"/>
            <a:ext cx="7886700" cy="33641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600" dirty="0"/>
              <a:t>    10x </a:t>
            </a:r>
            <a:r>
              <a:rPr lang="en-US" sz="6600" dirty="0">
                <a:solidFill>
                  <a:srgbClr val="002060"/>
                </a:solidFill>
              </a:rPr>
              <a:t>≥ 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600" dirty="0">
                <a:solidFill>
                  <a:srgbClr val="002060"/>
                </a:solidFill>
              </a:rPr>
              <a:t>    X + 6 &lt; 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600" dirty="0">
                <a:solidFill>
                  <a:srgbClr val="002060"/>
                </a:solidFill>
              </a:rPr>
              <a:t>    -3x &gt; 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216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83F2-FC2D-4FD6-AF08-E3C5B07C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 for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30D77-D7FB-4666-BEA8-56FC4B9F7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graphing inequalities number line">
            <a:extLst>
              <a:ext uri="{FF2B5EF4-FFF2-40B4-BE49-F238E27FC236}">
                <a16:creationId xmlns:a16="http://schemas.microsoft.com/office/drawing/2014/main" id="{306146CC-BDE0-448F-8F74-607FB33BD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" y="2255148"/>
            <a:ext cx="9053084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85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4763B84053434ABA62617FCA661ADB" ma:contentTypeVersion="28" ma:contentTypeDescription="Create a new document." ma:contentTypeScope="" ma:versionID="a5b1be8f2bb364b389e83d7c1f567b8e">
  <xsd:schema xmlns:xsd="http://www.w3.org/2001/XMLSchema" xmlns:xs="http://www.w3.org/2001/XMLSchema" xmlns:p="http://schemas.microsoft.com/office/2006/metadata/properties" xmlns:ns3="54a822ea-dd0b-4034-9c2a-1a2bcb0639b7" xmlns:ns4="159fd24b-3626-4f4c-96f6-9dffbbd1a308" targetNamespace="http://schemas.microsoft.com/office/2006/metadata/properties" ma:root="true" ma:fieldsID="815e0fe26df033a9c707954adcbaac51" ns3:_="" ns4:_="">
    <xsd:import namespace="54a822ea-dd0b-4034-9c2a-1a2bcb0639b7"/>
    <xsd:import namespace="159fd24b-3626-4f4c-96f6-9dffbbd1a3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822ea-dd0b-4034-9c2a-1a2bcb0639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9fd24b-3626-4f4c-96f6-9dffbbd1a3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159fd24b-3626-4f4c-96f6-9dffbbd1a308" xsi:nil="true"/>
    <Owner xmlns="159fd24b-3626-4f4c-96f6-9dffbbd1a308">
      <UserInfo>
        <DisplayName/>
        <AccountId xsi:nil="true"/>
        <AccountType/>
      </UserInfo>
    </Owner>
    <Students xmlns="159fd24b-3626-4f4c-96f6-9dffbbd1a308">
      <UserInfo>
        <DisplayName/>
        <AccountId xsi:nil="true"/>
        <AccountType/>
      </UserInfo>
    </Students>
    <Is_Collaboration_Space_Locked xmlns="159fd24b-3626-4f4c-96f6-9dffbbd1a308" xsi:nil="true"/>
    <FolderType xmlns="159fd24b-3626-4f4c-96f6-9dffbbd1a308" xsi:nil="true"/>
    <CultureName xmlns="159fd24b-3626-4f4c-96f6-9dffbbd1a308" xsi:nil="true"/>
    <AppVersion xmlns="159fd24b-3626-4f4c-96f6-9dffbbd1a308" xsi:nil="true"/>
    <Invited_Students xmlns="159fd24b-3626-4f4c-96f6-9dffbbd1a308" xsi:nil="true"/>
    <Templates xmlns="159fd24b-3626-4f4c-96f6-9dffbbd1a308" xsi:nil="true"/>
    <Self_Registration_Enabled xmlns="159fd24b-3626-4f4c-96f6-9dffbbd1a308" xsi:nil="true"/>
    <NotebookType xmlns="159fd24b-3626-4f4c-96f6-9dffbbd1a308" xsi:nil="true"/>
    <Teachers xmlns="159fd24b-3626-4f4c-96f6-9dffbbd1a308">
      <UserInfo>
        <DisplayName/>
        <AccountId xsi:nil="true"/>
        <AccountType/>
      </UserInfo>
    </Teachers>
    <Student_Groups xmlns="159fd24b-3626-4f4c-96f6-9dffbbd1a308">
      <UserInfo>
        <DisplayName/>
        <AccountId xsi:nil="true"/>
        <AccountType/>
      </UserInfo>
    </Student_Groups>
    <Invited_Teachers xmlns="159fd24b-3626-4f4c-96f6-9dffbbd1a308" xsi:nil="true"/>
    <DefaultSectionNames xmlns="159fd24b-3626-4f4c-96f6-9dffbbd1a308" xsi:nil="true"/>
  </documentManagement>
</p:properties>
</file>

<file path=customXml/itemProps1.xml><?xml version="1.0" encoding="utf-8"?>
<ds:datastoreItem xmlns:ds="http://schemas.openxmlformats.org/officeDocument/2006/customXml" ds:itemID="{886E8494-74FD-46A9-A023-5D24B6CE4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822ea-dd0b-4034-9c2a-1a2bcb0639b7"/>
    <ds:schemaRef ds:uri="159fd24b-3626-4f4c-96f6-9dffbbd1a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25698B-870B-41B6-B79D-26925F15DE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DF3E17-BECE-4268-ABBB-D940A08501FF}">
  <ds:schemaRefs>
    <ds:schemaRef ds:uri="http://schemas.microsoft.com/office/2006/metadata/properties"/>
    <ds:schemaRef ds:uri="http://schemas.microsoft.com/office/infopath/2007/PartnerControls"/>
    <ds:schemaRef ds:uri="159fd24b-3626-4f4c-96f6-9dffbbd1a3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271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Abadi</vt:lpstr>
      <vt:lpstr>Arial</vt:lpstr>
      <vt:lpstr>Calibri</vt:lpstr>
      <vt:lpstr>Calibri Light</vt:lpstr>
      <vt:lpstr>Office Theme</vt:lpstr>
      <vt:lpstr>Solving and Graphing Inequalities</vt:lpstr>
      <vt:lpstr>Inequalities</vt:lpstr>
      <vt:lpstr>Solving Inequalities</vt:lpstr>
      <vt:lpstr>The Crazy Negative Rule</vt:lpstr>
      <vt:lpstr>Look for when the inequality sign switches and WHY</vt:lpstr>
      <vt:lpstr>Graphing Inequalities</vt:lpstr>
      <vt:lpstr>Ways to Remember Open or Closed</vt:lpstr>
      <vt:lpstr>Quick Practice  (answers on next slides)</vt:lpstr>
      <vt:lpstr>Answer for #1</vt:lpstr>
      <vt:lpstr>Answer for #2</vt:lpstr>
      <vt:lpstr>Answer for 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and Graphing Inequalities</dc:title>
  <dc:creator>Campbell, Bradley E</dc:creator>
  <cp:lastModifiedBy>Campbell, Bradley E</cp:lastModifiedBy>
  <cp:revision>5</cp:revision>
  <dcterms:created xsi:type="dcterms:W3CDTF">2019-11-12T16:36:21Z</dcterms:created>
  <dcterms:modified xsi:type="dcterms:W3CDTF">2020-11-17T20:33:59Z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campbellb@fultonschools.org</vt:lpwstr>
  </property>
  <property fmtid="{D5CDD505-2E9C-101B-9397-08002B2CF9AE}" pid="5" name="MSIP_Label_0ee3c538-ec52-435f-ae58-017644bd9513_SetDate">
    <vt:lpwstr>2019-11-12T17:05:28.3602001Z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0x0101005B4763B84053434ABA62617FCA661ADB</vt:lpwstr>
  </property>
</Properties>
</file>